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2" r:id="rId9"/>
    <p:sldId id="263" r:id="rId10"/>
    <p:sldId id="264" r:id="rId11"/>
    <p:sldId id="265" r:id="rId12"/>
    <p:sldId id="277" r:id="rId13"/>
    <p:sldId id="278" r:id="rId14"/>
    <p:sldId id="266" r:id="rId15"/>
    <p:sldId id="273" r:id="rId16"/>
    <p:sldId id="274" r:id="rId17"/>
    <p:sldId id="267" r:id="rId18"/>
    <p:sldId id="268" r:id="rId19"/>
    <p:sldId id="269" r:id="rId20"/>
    <p:sldId id="276" r:id="rId21"/>
    <p:sldId id="270" r:id="rId22"/>
    <p:sldId id="275" r:id="rId23"/>
    <p:sldId id="271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90" r:id="rId34"/>
    <p:sldId id="288" r:id="rId35"/>
    <p:sldId id="289" r:id="rId36"/>
    <p:sldId id="291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643"/>
  </p:normalViewPr>
  <p:slideViewPr>
    <p:cSldViewPr snapToGrid="0" snapToObjects="1">
      <p:cViewPr>
        <p:scale>
          <a:sx n="97" d="100"/>
          <a:sy n="97" d="100"/>
        </p:scale>
        <p:origin x="6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899274-A508-2741-9E29-87633B32E491}" type="datetimeFigureOut">
              <a:rPr lang="en-US" smtClean="0"/>
              <a:t>10/22/17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2D141-37F9-5F42-830C-51E4EB501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2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NACA was precursor</a:t>
            </a:r>
            <a:r>
              <a:rPr lang="en-US" baseline="0" dirty="0" smtClean="0"/>
              <a:t> to NASA.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0D1BE-6982-4171-A1E3-10952902CA4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710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1924, treasury</a:t>
            </a:r>
            <a:r>
              <a:rPr lang="en-US" baseline="0" dirty="0" smtClean="0"/>
              <a:t> dept.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EF9F9-EC8F-40A3-B670-1346FE3894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91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6802-2CA7-254D-B642-C356688AC005}" type="datetimeFigureOut">
              <a:rPr lang="en-US" smtClean="0"/>
              <a:t>10/22/17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4B8B6-CF9B-7A4A-A2A3-BE64897B0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90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6802-2CA7-254D-B642-C356688AC005}" type="datetimeFigureOut">
              <a:rPr lang="en-US" smtClean="0"/>
              <a:t>10/22/17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4B8B6-CF9B-7A4A-A2A3-BE64897B0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5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6802-2CA7-254D-B642-C356688AC005}" type="datetimeFigureOut">
              <a:rPr lang="en-US" smtClean="0"/>
              <a:t>10/22/17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4B8B6-CF9B-7A4A-A2A3-BE64897B0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333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6802-2CA7-254D-B642-C356688AC005}" type="datetimeFigureOut">
              <a:rPr lang="en-US" smtClean="0"/>
              <a:t>10/22/17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4B8B6-CF9B-7A4A-A2A3-BE64897B0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863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6802-2CA7-254D-B642-C356688AC005}" type="datetimeFigureOut">
              <a:rPr lang="en-US" smtClean="0"/>
              <a:t>10/22/17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4B8B6-CF9B-7A4A-A2A3-BE64897B0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957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6802-2CA7-254D-B642-C356688AC005}" type="datetimeFigureOut">
              <a:rPr lang="en-US" smtClean="0"/>
              <a:t>10/22/17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4B8B6-CF9B-7A4A-A2A3-BE64897B0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576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6802-2CA7-254D-B642-C356688AC005}" type="datetimeFigureOut">
              <a:rPr lang="en-US" smtClean="0"/>
              <a:t>10/22/17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4B8B6-CF9B-7A4A-A2A3-BE64897B0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23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6802-2CA7-254D-B642-C356688AC005}" type="datetimeFigureOut">
              <a:rPr lang="en-US" smtClean="0"/>
              <a:t>10/22/17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4B8B6-CF9B-7A4A-A2A3-BE64897B0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953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6802-2CA7-254D-B642-C356688AC005}" type="datetimeFigureOut">
              <a:rPr lang="en-US" smtClean="0"/>
              <a:t>10/22/17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4B8B6-CF9B-7A4A-A2A3-BE64897B0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236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6802-2CA7-254D-B642-C356688AC005}" type="datetimeFigureOut">
              <a:rPr lang="en-US" smtClean="0"/>
              <a:t>10/22/17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4B8B6-CF9B-7A4A-A2A3-BE64897B0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06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6802-2CA7-254D-B642-C356688AC005}" type="datetimeFigureOut">
              <a:rPr lang="en-US" smtClean="0"/>
              <a:t>10/22/17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4B8B6-CF9B-7A4A-A2A3-BE64897B0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46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A6802-2CA7-254D-B642-C356688AC005}" type="datetimeFigureOut">
              <a:rPr lang="en-US" smtClean="0"/>
              <a:t>10/22/17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4B8B6-CF9B-7A4A-A2A3-BE64897B0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7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3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tiff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hyperlink" Target="https://en.wikipedia.org/wiki/Timeline_of_operating_systems#cite_note-4" TargetMode="External"/><Relationship Id="rId20" Type="http://schemas.openxmlformats.org/officeDocument/2006/relationships/hyperlink" Target="https://en.wikipedia.org/wiki/IBM_7094" TargetMode="External"/><Relationship Id="rId21" Type="http://schemas.openxmlformats.org/officeDocument/2006/relationships/hyperlink" Target="https://en.wikipedia.org/wiki/University_of_Michigan_Executive_System" TargetMode="External"/><Relationship Id="rId22" Type="http://schemas.openxmlformats.org/officeDocument/2006/relationships/hyperlink" Target="https://en.wikipedia.org/wiki/IBM_709" TargetMode="External"/><Relationship Id="rId23" Type="http://schemas.openxmlformats.org/officeDocument/2006/relationships/hyperlink" Target="https://en.wikipedia.org/wiki/SHARE_Operating_System" TargetMode="External"/><Relationship Id="rId10" Type="http://schemas.openxmlformats.org/officeDocument/2006/relationships/hyperlink" Target="https://en.wikipedia.org/w/index.php?title=General_Motors_Operating_System&amp;action=edit&amp;redlink=1" TargetMode="External"/><Relationship Id="rId11" Type="http://schemas.openxmlformats.org/officeDocument/2006/relationships/hyperlink" Target="https://en.wikipedia.org/wiki/IBM_701" TargetMode="External"/><Relationship Id="rId12" Type="http://schemas.openxmlformats.org/officeDocument/2006/relationships/hyperlink" Target="https://en.wikipedia.org/wiki/Timeline_of_operating_systems#cite_note-5" TargetMode="External"/><Relationship Id="rId13" Type="http://schemas.openxmlformats.org/officeDocument/2006/relationships/hyperlink" Target="https://en.wikipedia.org/wiki/GM-NAA_I/O" TargetMode="External"/><Relationship Id="rId14" Type="http://schemas.openxmlformats.org/officeDocument/2006/relationships/hyperlink" Target="https://en.wikipedia.org/wiki/IBM_704" TargetMode="External"/><Relationship Id="rId15" Type="http://schemas.openxmlformats.org/officeDocument/2006/relationships/hyperlink" Target="https://en.wikipedia.org/wiki/Atlas_Supervisor" TargetMode="External"/><Relationship Id="rId16" Type="http://schemas.openxmlformats.org/officeDocument/2006/relationships/hyperlink" Target="https://en.wikipedia.org/wiki/University_of_Manchester" TargetMode="External"/><Relationship Id="rId17" Type="http://schemas.openxmlformats.org/officeDocument/2006/relationships/hyperlink" Target="https://en.wikipedia.org/wiki/BESYS" TargetMode="External"/><Relationship Id="rId18" Type="http://schemas.openxmlformats.org/officeDocument/2006/relationships/hyperlink" Target="https://en.wikipedia.org/wiki/Bell_Labs" TargetMode="External"/><Relationship Id="rId19" Type="http://schemas.openxmlformats.org/officeDocument/2006/relationships/hyperlink" Target="https://en.wikipedia.org/wiki/IBM_7090" TargetMode="External"/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en.wikipedia.org/wiki/LEO_(computer)" TargetMode="External"/><Relationship Id="rId3" Type="http://schemas.openxmlformats.org/officeDocument/2006/relationships/hyperlink" Target="https://en.wikipedia.org/wiki/Electronic_delay_storage_automatic_calculator" TargetMode="External"/><Relationship Id="rId4" Type="http://schemas.openxmlformats.org/officeDocument/2006/relationships/hyperlink" Target="https://en.wikipedia.org/wiki/J._Lyons_and_Co." TargetMode="External"/><Relationship Id="rId5" Type="http://schemas.openxmlformats.org/officeDocument/2006/relationships/hyperlink" Target="https://en.wikipedia.org/wiki/DYSEAC" TargetMode="External"/><Relationship Id="rId6" Type="http://schemas.openxmlformats.org/officeDocument/2006/relationships/hyperlink" Target="https://en.wikipedia.org/wiki/Massachusetts_Institute_of_Technology" TargetMode="External"/><Relationship Id="rId7" Type="http://schemas.openxmlformats.org/officeDocument/2006/relationships/hyperlink" Target="https://en.wikipedia.org/wiki/UNIVAC_1103" TargetMode="External"/><Relationship Id="rId8" Type="http://schemas.openxmlformats.org/officeDocument/2006/relationships/hyperlink" Target="https://en.wikipedia.org/wiki/Timeline_of_operating_systems#cite_note-3" TargetMode="Externa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hyperlink" Target="https://en.wikipedia.org/wiki/Burroughs_Corporation" TargetMode="External"/><Relationship Id="rId20" Type="http://schemas.openxmlformats.org/officeDocument/2006/relationships/hyperlink" Target="https://en.wikipedia.org/wiki/SDS_940" TargetMode="External"/><Relationship Id="rId21" Type="http://schemas.openxmlformats.org/officeDocument/2006/relationships/hyperlink" Target="https://en.wikipedia.org/wiki/Dartmouth_Time_Sharing_System" TargetMode="External"/><Relationship Id="rId22" Type="http://schemas.openxmlformats.org/officeDocument/2006/relationships/hyperlink" Target="https://en.wikipedia.org/wiki/Dartmouth_College" TargetMode="External"/><Relationship Id="rId23" Type="http://schemas.openxmlformats.org/officeDocument/2006/relationships/hyperlink" Target="https://en.wikipedia.org/wiki/OS/360_and_successors" TargetMode="External"/><Relationship Id="rId10" Type="http://schemas.openxmlformats.org/officeDocument/2006/relationships/hyperlink" Target="https://en.wikipedia.org/wiki/Atlas_Supervisor" TargetMode="External"/><Relationship Id="rId11" Type="http://schemas.openxmlformats.org/officeDocument/2006/relationships/hyperlink" Target="https://en.wikipedia.org/wiki/University_of_Manchester" TargetMode="External"/><Relationship Id="rId12" Type="http://schemas.openxmlformats.org/officeDocument/2006/relationships/hyperlink" Target="https://en.wikipedia.org/wiki/General_Comprehensive_Operating_System" TargetMode="External"/><Relationship Id="rId13" Type="http://schemas.openxmlformats.org/officeDocument/2006/relationships/hyperlink" Target="https://en.wikipedia.org/wiki/General_Electric" TargetMode="External"/><Relationship Id="rId14" Type="http://schemas.openxmlformats.org/officeDocument/2006/relationships/hyperlink" Target="https://en.wikipedia.org/wiki/AN/FSQ-32" TargetMode="External"/><Relationship Id="rId15" Type="http://schemas.openxmlformats.org/officeDocument/2006/relationships/hyperlink" Target="https://en.wikipedia.org/wiki/Titan_(computer)" TargetMode="External"/><Relationship Id="rId16" Type="http://schemas.openxmlformats.org/officeDocument/2006/relationships/hyperlink" Target="https://en.wikipedia.org/wiki/English_Electric_KDF9" TargetMode="External"/><Relationship Id="rId17" Type="http://schemas.openxmlformats.org/officeDocument/2006/relationships/hyperlink" Target="https://en.wikipedia.org/wiki/English_Electric" TargetMode="External"/><Relationship Id="rId18" Type="http://schemas.openxmlformats.org/officeDocument/2006/relationships/hyperlink" Target="https://en.wikipedia.org/wiki/Berkeley_Timesharing_System" TargetMode="External"/><Relationship Id="rId19" Type="http://schemas.openxmlformats.org/officeDocument/2006/relationships/hyperlink" Target="https://en.wikipedia.org/wiki/Scientific_Data_Systems" TargetMode="External"/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en.wikipedia.org/wiki/IBM_7090/94_IBSYS" TargetMode="External"/><Relationship Id="rId3" Type="http://schemas.openxmlformats.org/officeDocument/2006/relationships/hyperlink" Target="https://en.wikipedia.org/wiki/IBM" TargetMode="External"/><Relationship Id="rId4" Type="http://schemas.openxmlformats.org/officeDocument/2006/relationships/hyperlink" Target="https://en.wikipedia.org/wiki/IBM_7090" TargetMode="External"/><Relationship Id="rId5" Type="http://schemas.openxmlformats.org/officeDocument/2006/relationships/hyperlink" Target="https://en.wikipedia.org/wiki/IBM_7094" TargetMode="External"/><Relationship Id="rId6" Type="http://schemas.openxmlformats.org/officeDocument/2006/relationships/hyperlink" Target="https://en.wikipedia.org/wiki/Compatible_Time-Sharing_System" TargetMode="External"/><Relationship Id="rId7" Type="http://schemas.openxmlformats.org/officeDocument/2006/relationships/hyperlink" Target="https://en.wikipedia.org/wiki/Massachusetts_Institute_of_Technology" TargetMode="External"/><Relationship Id="rId8" Type="http://schemas.openxmlformats.org/officeDocument/2006/relationships/hyperlink" Target="https://en.wikipedia.org/wiki/Burroughs_MCP" TargetMode="Externa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hyperlink" Target="https://en.wikipedia.org/wiki/Time_Sharing_Operating_System" TargetMode="External"/><Relationship Id="rId20" Type="http://schemas.openxmlformats.org/officeDocument/2006/relationships/hyperlink" Target="https://en.wikipedia.org/wiki/AT&amp;T_Corporation" TargetMode="External"/><Relationship Id="rId21" Type="http://schemas.openxmlformats.org/officeDocument/2006/relationships/hyperlink" Target="https://en.wikipedia.org/wiki/RC_4000_Multiprogramming_System" TargetMode="External"/><Relationship Id="rId22" Type="http://schemas.openxmlformats.org/officeDocument/2006/relationships/hyperlink" Target="https://en.wikipedia.org/wiki/Regnecentralen" TargetMode="External"/><Relationship Id="rId23" Type="http://schemas.openxmlformats.org/officeDocument/2006/relationships/hyperlink" Target="https://en.wikipedia.org/wiki/Honeywell_6000_series" TargetMode="External"/><Relationship Id="rId10" Type="http://schemas.openxmlformats.org/officeDocument/2006/relationships/hyperlink" Target="https://en.wikipedia.org/wiki/RCA" TargetMode="External"/><Relationship Id="rId11" Type="http://schemas.openxmlformats.org/officeDocument/2006/relationships/hyperlink" Target="https://en.wikipedia.org/wiki/OS/360_and_successors" TargetMode="External"/><Relationship Id="rId12" Type="http://schemas.openxmlformats.org/officeDocument/2006/relationships/hyperlink" Target="https://en.wikipedia.org/wiki/DOS/360_and_successors#DOS.2F360" TargetMode="External"/><Relationship Id="rId13" Type="http://schemas.openxmlformats.org/officeDocument/2006/relationships/hyperlink" Target="https://en.wikipedia.org/wiki/IBM_CP-40" TargetMode="External"/><Relationship Id="rId14" Type="http://schemas.openxmlformats.org/officeDocument/2006/relationships/hyperlink" Target="https://en.wikipedia.org/wiki/IBM_System/360_Model_40" TargetMode="External"/><Relationship Id="rId15" Type="http://schemas.openxmlformats.org/officeDocument/2006/relationships/hyperlink" Target="https://en.wikipedia.org/wiki/IBM_Airline_Control_Program" TargetMode="External"/><Relationship Id="rId16" Type="http://schemas.openxmlformats.org/officeDocument/2006/relationships/hyperlink" Target="https://en.wikipedia.org/wiki/TSS-8" TargetMode="External"/><Relationship Id="rId17" Type="http://schemas.openxmlformats.org/officeDocument/2006/relationships/hyperlink" Target="https://en.wikipedia.org/wiki/TOPS-20" TargetMode="External"/><Relationship Id="rId18" Type="http://schemas.openxmlformats.org/officeDocument/2006/relationships/hyperlink" Target="https://en.wikipedia.org/wiki/BBN_Technologies" TargetMode="External"/><Relationship Id="rId19" Type="http://schemas.openxmlformats.org/officeDocument/2006/relationships/hyperlink" Target="https://en.wikipedia.org/wiki/Unix" TargetMode="External"/><Relationship Id="rId1" Type="http://schemas.openxmlformats.org/officeDocument/2006/relationships/slideLayout" Target="../slideLayouts/slideLayout10.xml"/><Relationship Id="rId2" Type="http://schemas.openxmlformats.org/officeDocument/2006/relationships/hyperlink" Target="https://en.wikipedia.org/wiki/THE_multiprogramming_system" TargetMode="External"/><Relationship Id="rId3" Type="http://schemas.openxmlformats.org/officeDocument/2006/relationships/hyperlink" Target="https://en.wikipedia.org/wiki/Eindhoven_University_of_Technology" TargetMode="External"/><Relationship Id="rId4" Type="http://schemas.openxmlformats.org/officeDocument/2006/relationships/hyperlink" Target="https://en.wikipedia.org/wiki/Multics" TargetMode="External"/><Relationship Id="rId5" Type="http://schemas.openxmlformats.org/officeDocument/2006/relationships/hyperlink" Target="https://en.wikipedia.org/wiki/Bell_Labs" TargetMode="External"/><Relationship Id="rId6" Type="http://schemas.openxmlformats.org/officeDocument/2006/relationships/hyperlink" Target="https://en.wikipedia.org/wiki/GE-600_series" TargetMode="External"/><Relationship Id="rId7" Type="http://schemas.openxmlformats.org/officeDocument/2006/relationships/hyperlink" Target="https://en.wikipedia.org/wiki/BOS/360" TargetMode="External"/><Relationship Id="rId8" Type="http://schemas.openxmlformats.org/officeDocument/2006/relationships/hyperlink" Target="https://en.wikipedia.org/wiki/DOS/360_and_successors#TOS.2F360" TargetMode="External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hyperlink" Target="https://en.wikipedia.org/wiki/MUSIC/SP" TargetMode="External"/><Relationship Id="rId20" Type="http://schemas.openxmlformats.org/officeDocument/2006/relationships/hyperlink" Target="https://en.wikipedia.org/wiki/RT-11" TargetMode="External"/><Relationship Id="rId21" Type="http://schemas.openxmlformats.org/officeDocument/2006/relationships/hyperlink" Target="https://en.wikipedia.org/wiki/Xerox_Alto" TargetMode="External"/><Relationship Id="rId10" Type="http://schemas.openxmlformats.org/officeDocument/2006/relationships/hyperlink" Target="https://en.wikipedia.org/wiki/PRIMOS" TargetMode="External"/><Relationship Id="rId11" Type="http://schemas.openxmlformats.org/officeDocument/2006/relationships/hyperlink" Target="https://en.wikipedia.org/wiki/FORTRAN_IV" TargetMode="External"/><Relationship Id="rId12" Type="http://schemas.openxmlformats.org/officeDocument/2006/relationships/hyperlink" Target="https://en.wikipedia.org/wiki/Pointer_(computer_programming)" TargetMode="External"/><Relationship Id="rId13" Type="http://schemas.openxmlformats.org/officeDocument/2006/relationships/hyperlink" Target="https://en.wikipedia.org/wiki/PL/1" TargetMode="External"/><Relationship Id="rId14" Type="http://schemas.openxmlformats.org/officeDocument/2006/relationships/hyperlink" Target="https://en.wikipedia.org/wiki/PL/P" TargetMode="External"/><Relationship Id="rId15" Type="http://schemas.openxmlformats.org/officeDocument/2006/relationships/hyperlink" Target="https://en.wikipedia.org/wiki/Elbrus_(computer)" TargetMode="External"/><Relationship Id="rId16" Type="http://schemas.openxmlformats.org/officeDocument/2006/relationships/hyperlink" Target="https://en.wikipedia.org/wiki/ALGOL_68" TargetMode="External"/><Relationship Id="rId17" Type="http://schemas.openxmlformats.org/officeDocument/2006/relationships/hyperlink" Target="https://en.wikipedia.org/wiki/ICL_VME" TargetMode="External"/><Relationship Id="rId18" Type="http://schemas.openxmlformats.org/officeDocument/2006/relationships/hyperlink" Target="https://en.wikipedia.org/wiki/S3_(programming_language)" TargetMode="External"/><Relationship Id="rId19" Type="http://schemas.openxmlformats.org/officeDocument/2006/relationships/hyperlink" Target="https://en.wikipedia.org/wiki/RSX-11" TargetMode="External"/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en.wikipedia.org/wiki/DEC_BATCH-11/DOS-11" TargetMode="External"/><Relationship Id="rId3" Type="http://schemas.openxmlformats.org/officeDocument/2006/relationships/hyperlink" Target="https://en.wikipedia.org/wiki/RSTS/E" TargetMode="External"/><Relationship Id="rId4" Type="http://schemas.openxmlformats.org/officeDocument/2006/relationships/hyperlink" Target="https://en.wikipedia.org/wiki/OS/8" TargetMode="External"/><Relationship Id="rId5" Type="http://schemas.openxmlformats.org/officeDocument/2006/relationships/hyperlink" Target="https://en.wikipedia.org/wiki/Data_General_RDOS" TargetMode="External"/><Relationship Id="rId6" Type="http://schemas.openxmlformats.org/officeDocument/2006/relationships/hyperlink" Target="https://en.wikipedia.org/wiki/OS/VS1" TargetMode="External"/><Relationship Id="rId7" Type="http://schemas.openxmlformats.org/officeDocument/2006/relationships/hyperlink" Target="https://en.wikipedia.org/wiki/OS/VS2_(SVS)" TargetMode="External"/><Relationship Id="rId8" Type="http://schemas.openxmlformats.org/officeDocument/2006/relationships/hyperlink" Target="https://en.wikipedia.org/wiki/VM_(operating_system)" TargetMode="External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hyperlink" Target="https://en.wikipedia.org/wiki/BCPL" TargetMode="External"/><Relationship Id="rId12" Type="http://schemas.openxmlformats.org/officeDocument/2006/relationships/hyperlink" Target="https://en.wikipedia.org/wiki/Cray_Operating_System" TargetMode="External"/><Relationship Id="rId13" Type="http://schemas.openxmlformats.org/officeDocument/2006/relationships/hyperlink" Target="https://en.wikipedia.org/wiki/TOPS-20" TargetMode="External"/><Relationship Id="rId14" Type="http://schemas.openxmlformats.org/officeDocument/2006/relationships/hyperlink" Target="https://en.wikipedia.org/wiki/Tandem_Computers" TargetMode="External"/><Relationship Id="rId15" Type="http://schemas.openxmlformats.org/officeDocument/2006/relationships/hyperlink" Target="https://en.wikipedia.org/wiki/Berkeley_Software_Distribution" TargetMode="External"/><Relationship Id="rId16" Type="http://schemas.openxmlformats.org/officeDocument/2006/relationships/hyperlink" Target="https://en.wikipedia.org/wiki/KERNAL" TargetMode="External"/><Relationship Id="rId17" Type="http://schemas.openxmlformats.org/officeDocument/2006/relationships/hyperlink" Target="https://en.wikipedia.org/wiki/OASIS_operating_system" TargetMode="External"/><Relationship Id="rId18" Type="http://schemas.openxmlformats.org/officeDocument/2006/relationships/hyperlink" Target="https://en.wikipedia.org/wiki/TRSDOS" TargetMode="External"/><Relationship Id="rId19" Type="http://schemas.openxmlformats.org/officeDocument/2006/relationships/hyperlink" Target="https://en.wikipedia.org/wiki/OpenVMS" TargetMode="External"/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en.wikipedia.org/wiki/DEC_BATCH-11/DOS-11" TargetMode="External"/><Relationship Id="rId3" Type="http://schemas.openxmlformats.org/officeDocument/2006/relationships/hyperlink" Target="https://en.wikipedia.org/wiki/HP_Multi-Programming_Executive" TargetMode="External"/><Relationship Id="rId4" Type="http://schemas.openxmlformats.org/officeDocument/2006/relationships/hyperlink" Target="https://en.wikipedia.org/wiki/Timeline_of_operating_systems#cite_note-8" TargetMode="External"/><Relationship Id="rId5" Type="http://schemas.openxmlformats.org/officeDocument/2006/relationships/hyperlink" Target="https://en.wikipedia.org/wiki/MVS" TargetMode="External"/><Relationship Id="rId6" Type="http://schemas.openxmlformats.org/officeDocument/2006/relationships/hyperlink" Target="https://en.wikipedia.org/wiki/CP/M" TargetMode="External"/><Relationship Id="rId7" Type="http://schemas.openxmlformats.org/officeDocument/2006/relationships/hyperlink" Target="https://en.wikipedia.org/wiki/Version_6_Unix" TargetMode="External"/><Relationship Id="rId8" Type="http://schemas.openxmlformats.org/officeDocument/2006/relationships/hyperlink" Target="https://en.wikipedia.org/wiki/CAP_computer" TargetMode="External"/><Relationship Id="rId9" Type="http://schemas.openxmlformats.org/officeDocument/2006/relationships/hyperlink" Target="https://en.wikipedia.org/wiki/Timeline_of_operating_systems#cite_note-9" TargetMode="External"/><Relationship Id="rId10" Type="http://schemas.openxmlformats.org/officeDocument/2006/relationships/hyperlink" Target="https://en.wikipedia.org/wiki/ALGOL_68C" TargetMode="External"/></Relationships>
</file>

<file path=ppt/slides/_rels/slide29.xml.rels><?xml version="1.0" encoding="UTF-8" standalone="yes"?>
<Relationships xmlns="http://schemas.openxmlformats.org/package/2006/relationships"><Relationship Id="rId11" Type="http://schemas.openxmlformats.org/officeDocument/2006/relationships/hyperlink" Target="https://en.wikipedia.org/wiki/UNIX/32V" TargetMode="External"/><Relationship Id="rId12" Type="http://schemas.openxmlformats.org/officeDocument/2006/relationships/hyperlink" Target="https://en.wikipedia.org/wiki/Version_7_Unix" TargetMode="External"/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en.wikipedia.org/wiki/Berkeley_Software_Distribution" TargetMode="External"/><Relationship Id="rId3" Type="http://schemas.openxmlformats.org/officeDocument/2006/relationships/hyperlink" Target="https://en.wikipedia.org/wiki/Apple_DOS" TargetMode="External"/><Relationship Id="rId4" Type="http://schemas.openxmlformats.org/officeDocument/2006/relationships/hyperlink" Target="https://en.wikipedia.org/wiki/HDOS" TargetMode="External"/><Relationship Id="rId5" Type="http://schemas.openxmlformats.org/officeDocument/2006/relationships/hyperlink" Target="https://en.wikipedia.org/wiki/TRIPOS" TargetMode="External"/><Relationship Id="rId6" Type="http://schemas.openxmlformats.org/officeDocument/2006/relationships/hyperlink" Target="https://en.wikipedia.org/wiki/UCSD_Pascal" TargetMode="External"/><Relationship Id="rId7" Type="http://schemas.openxmlformats.org/officeDocument/2006/relationships/hyperlink" Target="https://en.wikipedia.org/wiki/Lisp_machine" TargetMode="External"/><Relationship Id="rId8" Type="http://schemas.openxmlformats.org/officeDocument/2006/relationships/hyperlink" Target="https://en.wikipedia.org/wiki/Atari_DOS" TargetMode="External"/><Relationship Id="rId9" Type="http://schemas.openxmlformats.org/officeDocument/2006/relationships/hyperlink" Target="https://en.wikipedia.org/wiki/PERQ" TargetMode="External"/><Relationship Id="rId10" Type="http://schemas.openxmlformats.org/officeDocument/2006/relationships/hyperlink" Target="https://en.wikipedia.org/wiki/NLTS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hyperlink" Target="https://en.wikipedia.org/wiki/IBM_PC_DOS" TargetMode="External"/><Relationship Id="rId20" Type="http://schemas.openxmlformats.org/officeDocument/2006/relationships/hyperlink" Target="https://en.wikipedia.org/wiki/Timeline_of_operating_systems#cite_note-16" TargetMode="External"/><Relationship Id="rId10" Type="http://schemas.openxmlformats.org/officeDocument/2006/relationships/hyperlink" Target="https://en.wikipedia.org/wiki/Pilot_(operating_system)" TargetMode="External"/><Relationship Id="rId11" Type="http://schemas.openxmlformats.org/officeDocument/2006/relationships/hyperlink" Target="https://en.wikipedia.org/wiki/Xerox_Star" TargetMode="External"/><Relationship Id="rId12" Type="http://schemas.openxmlformats.org/officeDocument/2006/relationships/hyperlink" Target="https://en.wikipedia.org/wiki/MS-DOS" TargetMode="External"/><Relationship Id="rId13" Type="http://schemas.openxmlformats.org/officeDocument/2006/relationships/hyperlink" Target="https://en.wikipedia.org/wiki/Intel_iAPX_432" TargetMode="External"/><Relationship Id="rId14" Type="http://schemas.openxmlformats.org/officeDocument/2006/relationships/hyperlink" Target="https://en.wikipedia.org/wiki/Commodore_DOS" TargetMode="External"/><Relationship Id="rId15" Type="http://schemas.openxmlformats.org/officeDocument/2006/relationships/hyperlink" Target="https://en.wikipedia.org/w/index.php?title=Logical_Disk_Operating_System&amp;action=edit&amp;redlink=1" TargetMode="External"/><Relationship Id="rId16" Type="http://schemas.openxmlformats.org/officeDocument/2006/relationships/hyperlink" Target="https://en.wikipedia.org/wiki/QNX" TargetMode="External"/><Relationship Id="rId17" Type="http://schemas.openxmlformats.org/officeDocument/2006/relationships/hyperlink" Target="https://en.wikipedia.org/wiki/SunOS" TargetMode="External"/><Relationship Id="rId18" Type="http://schemas.openxmlformats.org/officeDocument/2006/relationships/hyperlink" Target="https://en.wikipedia.org/wiki/Ultrix" TargetMode="External"/><Relationship Id="rId19" Type="http://schemas.openxmlformats.org/officeDocument/2006/relationships/hyperlink" Target="https://en.wikipedia.org/wiki/Stratus_VOS" TargetMode="External"/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en.wikipedia.org/wiki/86-DOS" TargetMode="External"/><Relationship Id="rId3" Type="http://schemas.openxmlformats.org/officeDocument/2006/relationships/hyperlink" Target="https://en.wikipedia.org/wiki/NewDos/80" TargetMode="External"/><Relationship Id="rId4" Type="http://schemas.openxmlformats.org/officeDocument/2006/relationships/hyperlink" Target="https://en.wikipedia.org/wiki/OS-9" TargetMode="External"/><Relationship Id="rId5" Type="http://schemas.openxmlformats.org/officeDocument/2006/relationships/hyperlink" Target="https://en.wikipedia.org/wiki/VM_(operating_system)" TargetMode="External"/><Relationship Id="rId6" Type="http://schemas.openxmlformats.org/officeDocument/2006/relationships/hyperlink" Target="https://en.wikipedia.org/wiki/Acorn_MOS" TargetMode="External"/><Relationship Id="rId7" Type="http://schemas.openxmlformats.org/officeDocument/2006/relationships/hyperlink" Target="https://en.wikipedia.org/wiki/Xinu" TargetMode="External"/><Relationship Id="rId8" Type="http://schemas.openxmlformats.org/officeDocument/2006/relationships/hyperlink" Target="https://en.wikipedia.org/wiki/Business_Operating_System_(software)" TargetMode="External"/></Relationships>
</file>

<file path=ppt/slides/_rels/slide31.xml.rels><?xml version="1.0" encoding="UTF-8" standalone="yes"?>
<Relationships xmlns="http://schemas.openxmlformats.org/package/2006/relationships"><Relationship Id="rId11" Type="http://schemas.openxmlformats.org/officeDocument/2006/relationships/hyperlink" Target="https://en.wikipedia.org/wiki/QNX" TargetMode="External"/><Relationship Id="rId12" Type="http://schemas.openxmlformats.org/officeDocument/2006/relationships/hyperlink" Target="https://en.wikipedia.org/wiki/VM_(operating_system)" TargetMode="External"/><Relationship Id="rId13" Type="http://schemas.openxmlformats.org/officeDocument/2006/relationships/hyperlink" Target="https://en.wikipedia.org/wiki/Windows_1.0" TargetMode="External"/><Relationship Id="rId14" Type="http://schemas.openxmlformats.org/officeDocument/2006/relationships/hyperlink" Target="https://en.wikipedia.org/wiki/MIPS_RISC/os" TargetMode="External"/><Relationship Id="rId15" Type="http://schemas.openxmlformats.org/officeDocument/2006/relationships/hyperlink" Target="https://en.wikipedia.org/wiki/Research_Unix#Versions" TargetMode="External"/><Relationship Id="rId16" Type="http://schemas.openxmlformats.org/officeDocument/2006/relationships/hyperlink" Target="https://en.wikipedia.org/wiki/Xenix" TargetMode="External"/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en.wikipedia.org/wiki/Apple_Lisa" TargetMode="External"/><Relationship Id="rId3" Type="http://schemas.openxmlformats.org/officeDocument/2006/relationships/hyperlink" Target="https://en.wikipedia.org/wiki/GNU" TargetMode="External"/><Relationship Id="rId4" Type="http://schemas.openxmlformats.org/officeDocument/2006/relationships/hyperlink" Target="https://en.wikipedia.org/wiki/NetWare" TargetMode="External"/><Relationship Id="rId5" Type="http://schemas.openxmlformats.org/officeDocument/2006/relationships/hyperlink" Target="https://en.wikipedia.org/wiki/Novell_S-Net" TargetMode="External"/><Relationship Id="rId6" Type="http://schemas.openxmlformats.org/officeDocument/2006/relationships/hyperlink" Target="https://en.wikipedia.org/wiki/ProDOS" TargetMode="External"/><Relationship Id="rId7" Type="http://schemas.openxmlformats.org/officeDocument/2006/relationships/hyperlink" Target="https://en.wikipedia.org/wiki/SunOS" TargetMode="External"/><Relationship Id="rId8" Type="http://schemas.openxmlformats.org/officeDocument/2006/relationships/hyperlink" Target="https://en.wikipedia.org/wiki/Classic_Mac_OS" TargetMode="External"/><Relationship Id="rId9" Type="http://schemas.openxmlformats.org/officeDocument/2006/relationships/hyperlink" Target="https://en.wikipedia.org/wiki/MSX-DOS" TargetMode="External"/><Relationship Id="rId10" Type="http://schemas.openxmlformats.org/officeDocument/2006/relationships/hyperlink" Target="https://en.wikipedia.org/wiki/Sinclair_QDOS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P-UX" TargetMode="External"/><Relationship Id="rId4" Type="http://schemas.openxmlformats.org/officeDocument/2006/relationships/hyperlink" Target="https://en.wikipedia.org/wiki/SunOS" TargetMode="External"/><Relationship Id="rId5" Type="http://schemas.openxmlformats.org/officeDocument/2006/relationships/hyperlink" Target="https://en.wikipedia.org/wiki/Research_Unix#Versions" TargetMode="External"/><Relationship Id="rId6" Type="http://schemas.openxmlformats.org/officeDocument/2006/relationships/hyperlink" Target="https://en.wikipedia.org/wiki/RISC_OS" TargetMode="External"/><Relationship Id="rId7" Type="http://schemas.openxmlformats.org/officeDocument/2006/relationships/hyperlink" Target="https://en.wikipedia.org/wiki/IRIX" TargetMode="External"/><Relationship Id="rId8" Type="http://schemas.openxmlformats.org/officeDocument/2006/relationships/hyperlink" Target="https://en.wikipedia.org/wiki/MINIX" TargetMode="External"/><Relationship Id="rId9" Type="http://schemas.openxmlformats.org/officeDocument/2006/relationships/hyperlink" Target="https://en.wikipedia.org/wiki/OS/2" TargetMode="External"/><Relationship Id="rId10" Type="http://schemas.openxmlformats.org/officeDocument/2006/relationships/hyperlink" Target="https://en.wikipedia.org/wiki/PC-MOS/386" TargetMode="External"/><Relationship Id="rId11" Type="http://schemas.openxmlformats.org/officeDocument/2006/relationships/hyperlink" Target="https://en.wikipedia.org/wiki/Windows_2.0" TargetMode="External"/><Relationship Id="rId1" Type="http://schemas.openxmlformats.org/officeDocument/2006/relationships/slideLayout" Target="../slideLayouts/slideLayout10.xml"/><Relationship Id="rId2" Type="http://schemas.openxmlformats.org/officeDocument/2006/relationships/hyperlink" Target="https://en.wikipedia.org/wiki/IBM_AIX" TargetMode="External"/></Relationships>
</file>

<file path=ppt/slides/_rels/slide33.xml.rels><?xml version="1.0" encoding="UTF-8" standalone="yes"?>
<Relationships xmlns="http://schemas.openxmlformats.org/package/2006/relationships"><Relationship Id="rId11" Type="http://schemas.openxmlformats.org/officeDocument/2006/relationships/hyperlink" Target="https://en.wikipedia.org/wiki/Research_Unix#Versions" TargetMode="External"/><Relationship Id="rId12" Type="http://schemas.openxmlformats.org/officeDocument/2006/relationships/hyperlink" Target="https://en.wikipedia.org/wiki/Xenix" TargetMode="External"/><Relationship Id="rId1" Type="http://schemas.openxmlformats.org/officeDocument/2006/relationships/slideLayout" Target="../slideLayouts/slideLayout10.xml"/><Relationship Id="rId2" Type="http://schemas.openxmlformats.org/officeDocument/2006/relationships/hyperlink" Target="https://en.wikipedia.org/wiki/A/UX" TargetMode="External"/><Relationship Id="rId3" Type="http://schemas.openxmlformats.org/officeDocument/2006/relationships/hyperlink" Target="https://en.wikipedia.org/wiki/LynxOS" TargetMode="External"/><Relationship Id="rId4" Type="http://schemas.openxmlformats.org/officeDocument/2006/relationships/hyperlink" Target="https://en.wikipedia.org/wiki/CP/M" TargetMode="External"/><Relationship Id="rId5" Type="http://schemas.openxmlformats.org/officeDocument/2006/relationships/hyperlink" Target="https://en.wikipedia.org/wiki/DR-DOS" TargetMode="External"/><Relationship Id="rId6" Type="http://schemas.openxmlformats.org/officeDocument/2006/relationships/hyperlink" Target="https://en.wikipedia.org/wiki/Classic_Mac_OS" TargetMode="External"/><Relationship Id="rId7" Type="http://schemas.openxmlformats.org/officeDocument/2006/relationships/hyperlink" Target="https://en.wikipedia.org/wiki/System_6" TargetMode="External"/><Relationship Id="rId8" Type="http://schemas.openxmlformats.org/officeDocument/2006/relationships/hyperlink" Target="https://en.wikipedia.org/wiki/SunOS" TargetMode="External"/><Relationship Id="rId9" Type="http://schemas.openxmlformats.org/officeDocument/2006/relationships/hyperlink" Target="https://en.wikipedia.org/wiki/VM_(operating_system)" TargetMode="External"/><Relationship Id="rId10" Type="http://schemas.openxmlformats.org/officeDocument/2006/relationships/hyperlink" Target="https://en.wikipedia.org/wiki/RISC_OS" TargetMode="External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hyperlink" Target="https://en.wikipedia.org/wiki/RISC_OS" TargetMode="External"/><Relationship Id="rId20" Type="http://schemas.openxmlformats.org/officeDocument/2006/relationships/hyperlink" Target="https://en.wikipedia.org/wiki/FreeBSD" TargetMode="External"/><Relationship Id="rId21" Type="http://schemas.openxmlformats.org/officeDocument/2006/relationships/hyperlink" Target="https://en.wikipedia.org/wiki/NetBSD" TargetMode="External"/><Relationship Id="rId22" Type="http://schemas.openxmlformats.org/officeDocument/2006/relationships/hyperlink" Target="https://en.wikipedia.org/wiki/Newton_OS" TargetMode="External"/><Relationship Id="rId23" Type="http://schemas.openxmlformats.org/officeDocument/2006/relationships/hyperlink" Target="https://en.wikipedia.org/wiki/Windows_NT_3.1" TargetMode="External"/><Relationship Id="rId24" Type="http://schemas.openxmlformats.org/officeDocument/2006/relationships/hyperlink" Target="https://en.wikipedia.org/wiki/4690_Operating_System" TargetMode="External"/><Relationship Id="rId25" Type="http://schemas.openxmlformats.org/officeDocument/2006/relationships/hyperlink" Target="https://en.wikipedia.org/wiki/NetWare" TargetMode="External"/><Relationship Id="rId10" Type="http://schemas.openxmlformats.org/officeDocument/2006/relationships/hyperlink" Target="https://en.wikipedia.org/wiki/Timeline_of_operating_systems#cite_note-25" TargetMode="External"/><Relationship Id="rId11" Type="http://schemas.openxmlformats.org/officeDocument/2006/relationships/hyperlink" Target="https://en.wikipedia.org/wiki/Timeline_of_operating_systems#cite_note-26" TargetMode="External"/><Relationship Id="rId12" Type="http://schemas.openxmlformats.org/officeDocument/2006/relationships/hyperlink" Target="https://en.wikipedia.org/wiki/Trusted_Computer_System_Evaluation_Criteria" TargetMode="External"/><Relationship Id="rId13" Type="http://schemas.openxmlformats.org/officeDocument/2006/relationships/hyperlink" Target="https://en.wikipedia.org/wiki/Amoeba_(operating_system)" TargetMode="External"/><Relationship Id="rId14" Type="http://schemas.openxmlformats.org/officeDocument/2006/relationships/hyperlink" Target="https://en.wikipedia.org/wiki/386BSD" TargetMode="External"/><Relationship Id="rId15" Type="http://schemas.openxmlformats.org/officeDocument/2006/relationships/hyperlink" Target="https://en.wikipedia.org/wiki/AmigaOS" TargetMode="External"/><Relationship Id="rId16" Type="http://schemas.openxmlformats.org/officeDocument/2006/relationships/hyperlink" Target="https://en.wikipedia.org/wiki/Amiga_Unix" TargetMode="External"/><Relationship Id="rId17" Type="http://schemas.openxmlformats.org/officeDocument/2006/relationships/hyperlink" Target="https://en.wikipedia.org/wiki/Solaris_(operating_system)" TargetMode="External"/><Relationship Id="rId18" Type="http://schemas.openxmlformats.org/officeDocument/2006/relationships/hyperlink" Target="https://en.wikipedia.org/wiki/OpenVMS" TargetMode="External"/><Relationship Id="rId19" Type="http://schemas.openxmlformats.org/officeDocument/2006/relationships/hyperlink" Target="https://en.wikipedia.org/wiki/Windows_3.1" TargetMode="External"/><Relationship Id="rId1" Type="http://schemas.openxmlformats.org/officeDocument/2006/relationships/slideLayout" Target="../slideLayouts/slideLayout10.xml"/><Relationship Id="rId2" Type="http://schemas.openxmlformats.org/officeDocument/2006/relationships/hyperlink" Target="https://en.wikipedia.org/wiki/OS/2" TargetMode="External"/><Relationship Id="rId3" Type="http://schemas.openxmlformats.org/officeDocument/2006/relationships/hyperlink" Target="https://en.wikipedia.org/wiki/Windows_3.0" TargetMode="External"/><Relationship Id="rId4" Type="http://schemas.openxmlformats.org/officeDocument/2006/relationships/hyperlink" Target="https://en.wikipedia.org/wiki/VM_(operating_system)" TargetMode="External"/><Relationship Id="rId5" Type="http://schemas.openxmlformats.org/officeDocument/2006/relationships/hyperlink" Target="https://en.wikipedia.org/wiki/Linux_kernel" TargetMode="External"/><Relationship Id="rId6" Type="http://schemas.openxmlformats.org/officeDocument/2006/relationships/hyperlink" Target="https://en.wikipedia.org/wiki/Classic_Mac_OS" TargetMode="External"/><Relationship Id="rId7" Type="http://schemas.openxmlformats.org/officeDocument/2006/relationships/hyperlink" Target="https://en.wikipedia.org/wiki/System_7" TargetMode="External"/><Relationship Id="rId8" Type="http://schemas.openxmlformats.org/officeDocument/2006/relationships/hyperlink" Target="https://en.wikipedia.org/wiki/MINIX" TargetMode="External"/></Relationships>
</file>

<file path=ppt/slides/_rels/slide35.xml.rels><?xml version="1.0" encoding="UTF-8" standalone="yes"?>
<Relationships xmlns="http://schemas.openxmlformats.org/package/2006/relationships"><Relationship Id="rId11" Type="http://schemas.openxmlformats.org/officeDocument/2006/relationships/hyperlink" Target="https://en.wikipedia.org/wiki/Mac_OS_8" TargetMode="External"/><Relationship Id="rId12" Type="http://schemas.openxmlformats.org/officeDocument/2006/relationships/hyperlink" Target="https://en.wikipedia.org/wiki/MINIX" TargetMode="External"/><Relationship Id="rId13" Type="http://schemas.openxmlformats.org/officeDocument/2006/relationships/hyperlink" Target="https://en.wikipedia.org/wiki/Solaris_(operating_system)" TargetMode="External"/><Relationship Id="rId14" Type="http://schemas.openxmlformats.org/officeDocument/2006/relationships/hyperlink" Target="https://en.wikipedia.org/wiki/64-bit_computing" TargetMode="External"/><Relationship Id="rId15" Type="http://schemas.openxmlformats.org/officeDocument/2006/relationships/hyperlink" Target="https://en.wikipedia.org/wiki/Windows_98" TargetMode="External"/><Relationship Id="rId16" Type="http://schemas.openxmlformats.org/officeDocument/2006/relationships/hyperlink" Target="https://en.wikipedia.org/wiki/Novell_NetWare" TargetMode="External"/><Relationship Id="rId17" Type="http://schemas.openxmlformats.org/officeDocument/2006/relationships/hyperlink" Target="https://en.wikipedia.org/wiki/Mac_OS_9" TargetMode="External"/><Relationship Id="rId18" Type="http://schemas.openxmlformats.org/officeDocument/2006/relationships/hyperlink" Target="https://en.wikipedia.org/wiki/Windows_98#Windows_98_Second_Edition" TargetMode="External"/><Relationship Id="rId1" Type="http://schemas.openxmlformats.org/officeDocument/2006/relationships/slideLayout" Target="../slideLayouts/slideLayout10.xml"/><Relationship Id="rId2" Type="http://schemas.openxmlformats.org/officeDocument/2006/relationships/hyperlink" Target="https://en.wikipedia.org/wiki/OS/2" TargetMode="External"/><Relationship Id="rId3" Type="http://schemas.openxmlformats.org/officeDocument/2006/relationships/hyperlink" Target="https://en.wikipedia.org/wiki/Red_Hat_Linux" TargetMode="External"/><Relationship Id="rId4" Type="http://schemas.openxmlformats.org/officeDocument/2006/relationships/hyperlink" Target="https://en.wikipedia.org/wiki/Tru64_UNIX" TargetMode="External"/><Relationship Id="rId5" Type="http://schemas.openxmlformats.org/officeDocument/2006/relationships/hyperlink" Target="https://en.wikipedia.org/wiki/OpenBSD" TargetMode="External"/><Relationship Id="rId6" Type="http://schemas.openxmlformats.org/officeDocument/2006/relationships/hyperlink" Target="https://en.wikipedia.org/wiki/OS/390" TargetMode="External"/><Relationship Id="rId7" Type="http://schemas.openxmlformats.org/officeDocument/2006/relationships/hyperlink" Target="https://en.wikipedia.org/wiki/Windows_95" TargetMode="External"/><Relationship Id="rId8" Type="http://schemas.openxmlformats.org/officeDocument/2006/relationships/hyperlink" Target="https://en.wikipedia.org/wiki/Classic_Mac_OS" TargetMode="External"/><Relationship Id="rId9" Type="http://schemas.openxmlformats.org/officeDocument/2006/relationships/hyperlink" Target="https://en.wikipedia.org/wiki/Windows_NT_4.0" TargetMode="External"/><Relationship Id="rId10" Type="http://schemas.openxmlformats.org/officeDocument/2006/relationships/hyperlink" Target="https://en.wikipedia.org/wiki/Debian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History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Dr. Eng. </a:t>
            </a:r>
            <a:r>
              <a:rPr lang="en-US" dirty="0" err="1" smtClean="0"/>
              <a:t>Wassim</a:t>
            </a:r>
            <a:r>
              <a:rPr lang="en-US" dirty="0" smtClean="0"/>
              <a:t> Ahmad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87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609600"/>
            <a:ext cx="8229600" cy="121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One OS of the time was called Fortran Monitor System (FMS).</a:t>
            </a:r>
          </a:p>
          <a:p>
            <a:r>
              <a:rPr lang="en-US" dirty="0" smtClean="0"/>
              <a:t>Typical FMS card deck:</a:t>
            </a:r>
            <a:endParaRPr lang="en-US" dirty="0"/>
          </a:p>
        </p:txBody>
      </p:sp>
      <p:pic>
        <p:nvPicPr>
          <p:cNvPr id="4" name="Picture 5" descr="D:\b\b4\IBM\01-0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95400"/>
            <a:ext cx="6388100" cy="380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057400" y="5486400"/>
            <a:ext cx="8229600" cy="1071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if you dropped your deck?</a:t>
            </a:r>
          </a:p>
          <a:p>
            <a:r>
              <a:rPr lang="en-US" dirty="0"/>
              <a:t>What if there is a bug?</a:t>
            </a:r>
          </a:p>
          <a:p>
            <a:r>
              <a:rPr lang="en-US" dirty="0"/>
              <a:t>What if you need to add a statement?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2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90601"/>
            <a:ext cx="8229600" cy="1676400"/>
          </a:xfrm>
        </p:spPr>
        <p:txBody>
          <a:bodyPr>
            <a:normAutofit/>
          </a:bodyPr>
          <a:lstStyle/>
          <a:p>
            <a:r>
              <a:rPr lang="en-US" dirty="0" smtClean="0"/>
              <a:t>Lots of time wasted while the operator walks around.</a:t>
            </a:r>
          </a:p>
          <a:p>
            <a:pPr lvl="1"/>
            <a:r>
              <a:rPr lang="en-US" dirty="0" smtClean="0"/>
              <a:t>Computer costs millions</a:t>
            </a:r>
          </a:p>
          <a:p>
            <a:r>
              <a:rPr lang="en-US" dirty="0" smtClean="0"/>
              <a:t>Batching:</a:t>
            </a:r>
            <a:endParaRPr lang="en-US" dirty="0"/>
          </a:p>
        </p:txBody>
      </p:sp>
      <p:pic>
        <p:nvPicPr>
          <p:cNvPr id="4" name="Picture 5" descr="D:\b\b4\IBM\01-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99"/>
          <a:stretch/>
        </p:blipFill>
        <p:spPr bwMode="auto">
          <a:xfrm>
            <a:off x="1676400" y="3048001"/>
            <a:ext cx="8787474" cy="254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59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</a:t>
            </a:r>
            <a:r>
              <a:rPr lang="en-US" dirty="0" smtClean="0"/>
              <a:t>unch Card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460500"/>
            <a:ext cx="81280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72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</a:t>
            </a:r>
            <a:r>
              <a:rPr lang="en-US" dirty="0" smtClean="0"/>
              <a:t>unch Card Machine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214" y="1950832"/>
            <a:ext cx="8048564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28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Third Generation (1965-1980): ICs and Multiprogramming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2438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What’s an IC?</a:t>
            </a:r>
          </a:p>
          <a:p>
            <a:r>
              <a:rPr lang="en-US" dirty="0" smtClean="0"/>
              <a:t>IBM 360</a:t>
            </a:r>
          </a:p>
          <a:p>
            <a:pPr lvl="1"/>
            <a:r>
              <a:rPr lang="en-US" dirty="0" smtClean="0"/>
              <a:t>Idea of a family of computers, all same OS</a:t>
            </a:r>
          </a:p>
          <a:p>
            <a:r>
              <a:rPr lang="en-US" dirty="0" smtClean="0"/>
              <a:t>Multiprogramming:</a:t>
            </a:r>
          </a:p>
          <a:p>
            <a:pPr lvl="1"/>
            <a:r>
              <a:rPr lang="en-US" dirty="0" smtClean="0"/>
              <a:t>In the past, when doing I/O, CPU was idle.</a:t>
            </a:r>
          </a:p>
          <a:p>
            <a:pPr lvl="2"/>
            <a:r>
              <a:rPr lang="en-US" dirty="0" smtClean="0"/>
              <a:t>Okay when just lots of computation</a:t>
            </a:r>
          </a:p>
          <a:p>
            <a:pPr lvl="1"/>
            <a:r>
              <a:rPr lang="en-US" dirty="0" smtClean="0"/>
              <a:t>Lot more data processing jobs now, with lots of I/O</a:t>
            </a:r>
          </a:p>
        </p:txBody>
      </p:sp>
      <p:pic>
        <p:nvPicPr>
          <p:cNvPr id="4" name="Picture 5" descr="D:\b\b4\IBM\01-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4191000"/>
            <a:ext cx="3152775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1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779" y="1734207"/>
            <a:ext cx="4141380" cy="2755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711" y="1104387"/>
            <a:ext cx="5370752" cy="411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94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1976, Z80 Microprocessor 2.5 </a:t>
            </a:r>
            <a:r>
              <a:rPr lang="en-US" dirty="0" err="1" smtClean="0"/>
              <a:t>upto</a:t>
            </a:r>
            <a:r>
              <a:rPr lang="en-US" dirty="0" smtClean="0"/>
              <a:t> 6Mhz, 28 pins, 8 bits based.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369" y="1936094"/>
            <a:ext cx="4370900" cy="28250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36094"/>
            <a:ext cx="56007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0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14401"/>
            <a:ext cx="8229600" cy="5211763"/>
          </a:xfrm>
        </p:spPr>
        <p:txBody>
          <a:bodyPr/>
          <a:lstStyle/>
          <a:p>
            <a:r>
              <a:rPr lang="en-US" dirty="0" smtClean="0"/>
              <a:t>Spooling (Simultaneous Peripheral Operation On Line):</a:t>
            </a:r>
          </a:p>
          <a:p>
            <a:pPr lvl="1"/>
            <a:r>
              <a:rPr lang="en-US" dirty="0" smtClean="0"/>
              <a:t>Card reader would put jobs on disk</a:t>
            </a:r>
          </a:p>
          <a:p>
            <a:pPr lvl="1"/>
            <a:r>
              <a:rPr lang="en-US" dirty="0" smtClean="0"/>
              <a:t>OS load new job from disk when done</a:t>
            </a:r>
          </a:p>
          <a:p>
            <a:pPr lvl="1"/>
            <a:r>
              <a:rPr lang="en-US" dirty="0" smtClean="0"/>
              <a:t>No longer really batching</a:t>
            </a:r>
          </a:p>
          <a:p>
            <a:pPr lvl="2"/>
            <a:r>
              <a:rPr lang="en-US" dirty="0" smtClean="0"/>
              <a:t>Though still often called a batch system</a:t>
            </a:r>
          </a:p>
          <a:p>
            <a:r>
              <a:rPr lang="en-US" dirty="0" smtClean="0"/>
              <a:t>Where do you see this today?</a:t>
            </a:r>
          </a:p>
          <a:p>
            <a:pPr lvl="1"/>
            <a:r>
              <a:rPr lang="en-US" dirty="0" smtClean="0"/>
              <a:t>Print spooling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17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199" y="838201"/>
            <a:ext cx="8633791" cy="5287963"/>
          </a:xfrm>
        </p:spPr>
        <p:txBody>
          <a:bodyPr/>
          <a:lstStyle/>
          <a:p>
            <a:r>
              <a:rPr lang="en-US" dirty="0" smtClean="0"/>
              <a:t>Programming was very inefficient</a:t>
            </a:r>
          </a:p>
          <a:p>
            <a:r>
              <a:rPr lang="en-US" dirty="0" smtClean="0"/>
              <a:t>Timesharing (interactive computing) became more common.</a:t>
            </a:r>
          </a:p>
          <a:p>
            <a:r>
              <a:rPr lang="en-US" dirty="0" smtClean="0"/>
              <a:t>Use terminals, 80x24 was standard</a:t>
            </a:r>
          </a:p>
          <a:p>
            <a:r>
              <a:rPr lang="en-US" dirty="0" smtClean="0"/>
              <a:t>MULTICS, 1963 very advanced, precursor to (UNIX 1969)</a:t>
            </a:r>
          </a:p>
          <a:p>
            <a:r>
              <a:rPr lang="en-US" dirty="0" smtClean="0"/>
              <a:t>DEC PDP-1, 1961</a:t>
            </a:r>
          </a:p>
          <a:p>
            <a:pPr lvl="1"/>
            <a:r>
              <a:rPr lang="en-US" dirty="0" smtClean="0"/>
              <a:t>4K of 18-bit words</a:t>
            </a:r>
          </a:p>
          <a:p>
            <a:pPr lvl="1"/>
            <a:r>
              <a:rPr lang="en-US" dirty="0" smtClean="0"/>
              <a:t>$940,000</a:t>
            </a:r>
          </a:p>
          <a:p>
            <a:pPr lvl="1"/>
            <a:r>
              <a:rPr lang="en-US" dirty="0" smtClean="0"/>
              <a:t>First “minicomputer”.</a:t>
            </a:r>
          </a:p>
        </p:txBody>
      </p:sp>
    </p:spTree>
    <p:extLst>
      <p:ext uri="{BB962C8B-B14F-4D97-AF65-F5344CB8AC3E}">
        <p14:creationId xmlns:p14="http://schemas.microsoft.com/office/powerpoint/2010/main" val="67747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Fourth Generation (1980–Present): Personal Computers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825625"/>
            <a:ext cx="9201150" cy="4522924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With the development of LSI (Large Scale Integration) circuits—chips </a:t>
            </a:r>
            <a:r>
              <a:rPr lang="en-US" sz="2400" dirty="0" smtClean="0"/>
              <a:t>containing thousands </a:t>
            </a:r>
            <a:r>
              <a:rPr lang="en-US" sz="2400" dirty="0"/>
              <a:t>of transistors on a square centimeter of </a:t>
            </a:r>
            <a:r>
              <a:rPr lang="en-US" sz="2400" dirty="0" smtClean="0"/>
              <a:t>silicon.</a:t>
            </a:r>
          </a:p>
          <a:p>
            <a:pPr algn="just"/>
            <a:r>
              <a:rPr lang="en-US" sz="2400" dirty="0"/>
              <a:t>local computer </a:t>
            </a:r>
            <a:r>
              <a:rPr lang="en-US" sz="2400" dirty="0" smtClean="0"/>
              <a:t>manufacturer, Seattle </a:t>
            </a:r>
            <a:r>
              <a:rPr lang="en-US" sz="2400" dirty="0"/>
              <a:t>Computer </a:t>
            </a:r>
            <a:r>
              <a:rPr lang="en-US" sz="2400" dirty="0" smtClean="0"/>
              <a:t>Products DOS </a:t>
            </a:r>
            <a:r>
              <a:rPr lang="en-US" sz="2400" dirty="0"/>
              <a:t>(Disk </a:t>
            </a:r>
            <a:r>
              <a:rPr lang="en-US" sz="2400" dirty="0" smtClean="0"/>
              <a:t>Operating System).</a:t>
            </a:r>
          </a:p>
          <a:p>
            <a:pPr algn="just"/>
            <a:r>
              <a:rPr lang="en-US" sz="2400" dirty="0"/>
              <a:t>Gates then offered IBM a DOS/BASIC </a:t>
            </a:r>
            <a:r>
              <a:rPr lang="en-US" sz="2400" dirty="0" smtClean="0"/>
              <a:t>package.</a:t>
            </a:r>
          </a:p>
          <a:p>
            <a:pPr algn="just"/>
            <a:r>
              <a:rPr lang="en-US" sz="2400" dirty="0"/>
              <a:t>The revised system was renamed MS-DOS (</a:t>
            </a:r>
            <a:r>
              <a:rPr lang="en-US" sz="2400" dirty="0" smtClean="0"/>
              <a:t>Microsoft Disk </a:t>
            </a:r>
            <a:r>
              <a:rPr lang="en-US" sz="2400" dirty="0"/>
              <a:t>Operating System) and quickly came to dominate the IBM PC </a:t>
            </a:r>
            <a:r>
              <a:rPr lang="en-US" sz="2400" dirty="0" smtClean="0"/>
              <a:t>market.</a:t>
            </a:r>
          </a:p>
          <a:p>
            <a:pPr algn="just"/>
            <a:r>
              <a:rPr lang="en-US" sz="2400" dirty="0"/>
              <a:t>successor to the IBM PC, the IBM PC/AT, came out in </a:t>
            </a:r>
            <a:r>
              <a:rPr lang="en-US" sz="2400" dirty="0" smtClean="0"/>
              <a:t>1983, with </a:t>
            </a:r>
            <a:r>
              <a:rPr lang="en-US" sz="2400" dirty="0"/>
              <a:t>the Intel 80286 </a:t>
            </a:r>
            <a:r>
              <a:rPr lang="en-US" sz="2400" dirty="0" smtClean="0"/>
              <a:t>CPU.</a:t>
            </a:r>
          </a:p>
          <a:p>
            <a:pPr algn="just"/>
            <a:r>
              <a:rPr lang="en-US" sz="2400" dirty="0"/>
              <a:t>MS-DOS was later widely used on the 80386 and </a:t>
            </a:r>
            <a:r>
              <a:rPr lang="en-US" sz="2400" dirty="0" smtClean="0"/>
              <a:t>80486.</a:t>
            </a:r>
          </a:p>
        </p:txBody>
      </p:sp>
    </p:spTree>
    <p:extLst>
      <p:ext uri="{BB962C8B-B14F-4D97-AF65-F5344CB8AC3E}">
        <p14:creationId xmlns:p14="http://schemas.microsoft.com/office/powerpoint/2010/main" val="66743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Digital Computer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Created by Charles Babbage (1792-1871)</a:t>
            </a:r>
          </a:p>
          <a:p>
            <a:pPr lvl="1"/>
            <a:r>
              <a:rPr lang="en-US" dirty="0" smtClean="0"/>
              <a:t>Gears, etc.</a:t>
            </a:r>
          </a:p>
          <a:p>
            <a:pPr lvl="1"/>
            <a:r>
              <a:rPr lang="en-US" dirty="0" smtClean="0"/>
              <a:t>Never worked. Mechanical precision of that age was not good enough.</a:t>
            </a:r>
          </a:p>
          <a:p>
            <a:r>
              <a:rPr lang="en-US" dirty="0" smtClean="0"/>
              <a:t>First programmer: Ada Lovelace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04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03" y="1927772"/>
            <a:ext cx="2857500" cy="2844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700" y="1765300"/>
            <a:ext cx="3517900" cy="3327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797" y="1724572"/>
            <a:ext cx="32512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49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Fifth Generation (1990 to present): Mobile 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9310" y="2103921"/>
            <a:ext cx="9201150" cy="4522924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the first real smartphone did not appear </a:t>
            </a:r>
            <a:r>
              <a:rPr lang="en-US" sz="2400" dirty="0" smtClean="0"/>
              <a:t>until the </a:t>
            </a:r>
            <a:r>
              <a:rPr lang="en-US" sz="2400" dirty="0"/>
              <a:t>mid-1990s when Nokia released the N9000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In </a:t>
            </a:r>
            <a:r>
              <a:rPr lang="en-US" sz="2400" dirty="0" smtClean="0"/>
              <a:t>1997, Ericsson </a:t>
            </a:r>
            <a:r>
              <a:rPr lang="en-US" sz="2400" dirty="0"/>
              <a:t>coined the term smartphone for its GS88 ‘‘Penelope</a:t>
            </a:r>
            <a:r>
              <a:rPr lang="en-US" sz="2400" dirty="0" smtClean="0"/>
              <a:t>.’’</a:t>
            </a:r>
          </a:p>
          <a:p>
            <a:pPr algn="just"/>
            <a:r>
              <a:rPr lang="en-US" sz="2400" dirty="0"/>
              <a:t>most smartphones in the first decade after their inception were </a:t>
            </a:r>
            <a:r>
              <a:rPr lang="en-US" sz="2400" dirty="0" smtClean="0"/>
              <a:t>running Symbian OS. </a:t>
            </a:r>
          </a:p>
          <a:p>
            <a:r>
              <a:rPr lang="en-US" sz="2400" dirty="0" smtClean="0"/>
              <a:t>Now, Google’s </a:t>
            </a:r>
            <a:r>
              <a:rPr lang="en-US" sz="2400" dirty="0"/>
              <a:t>Android is the dominant operating </a:t>
            </a:r>
            <a:r>
              <a:rPr lang="en-US" sz="2400" dirty="0" smtClean="0"/>
              <a:t>system, with </a:t>
            </a:r>
            <a:r>
              <a:rPr lang="en-US" sz="2400" dirty="0"/>
              <a:t>Apple’s iOS a clear </a:t>
            </a:r>
            <a:r>
              <a:rPr lang="en-US" sz="2400" dirty="0" smtClean="0"/>
              <a:t>second </a:t>
            </a:r>
            <a:r>
              <a:rPr lang="en-US" sz="2400" dirty="0"/>
              <a:t>the </a:t>
            </a:r>
            <a:r>
              <a:rPr lang="en-US" sz="2400" dirty="0" smtClean="0"/>
              <a:t>(first </a:t>
            </a:r>
            <a:r>
              <a:rPr lang="en-US" sz="2400" dirty="0"/>
              <a:t>iPhone in 2007</a:t>
            </a:r>
            <a:r>
              <a:rPr lang="en-US" sz="2400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77193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7462" y="189173"/>
            <a:ext cx="10137228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Pentium </a:t>
            </a:r>
            <a:r>
              <a:rPr lang="en-US" sz="4000" b="1" dirty="0"/>
              <a:t>(Intel </a:t>
            </a:r>
            <a:r>
              <a:rPr lang="en-US" sz="4000" b="1" dirty="0" smtClean="0"/>
              <a:t>80586) </a:t>
            </a:r>
            <a:r>
              <a:rPr lang="en-US" sz="4000" dirty="0" smtClean="0"/>
              <a:t>was </a:t>
            </a:r>
            <a:r>
              <a:rPr lang="en-US" sz="4000" dirty="0"/>
              <a:t>introduced in 1993, followed </a:t>
            </a:r>
            <a:r>
              <a:rPr lang="en-US" sz="4000" dirty="0" smtClean="0"/>
              <a:t>by:</a:t>
            </a:r>
            <a:endParaRPr lang="en-US" sz="4000" dirty="0"/>
          </a:p>
          <a:p>
            <a:pPr marL="571500" indent="-571500" fontAlgn="ctr">
              <a:buFont typeface="Arial" charset="0"/>
              <a:buChar char="•"/>
            </a:pPr>
            <a:r>
              <a:rPr lang="en-US" sz="4000" dirty="0"/>
              <a:t>Pentium Pro in 1995,</a:t>
            </a:r>
          </a:p>
          <a:p>
            <a:pPr marL="571500" indent="-571500" fontAlgn="ctr">
              <a:buFont typeface="Arial" charset="0"/>
              <a:buChar char="•"/>
            </a:pPr>
            <a:r>
              <a:rPr lang="en-US" sz="4000" dirty="0"/>
              <a:t>Pentium II in 1997,</a:t>
            </a:r>
          </a:p>
          <a:p>
            <a:pPr marL="571500" indent="-571500" fontAlgn="ctr">
              <a:buFont typeface="Arial" charset="0"/>
              <a:buChar char="•"/>
            </a:pPr>
            <a:r>
              <a:rPr lang="en-US" sz="4000" dirty="0"/>
              <a:t>Pentium III in 1999,</a:t>
            </a:r>
          </a:p>
          <a:p>
            <a:pPr marL="571500" indent="-571500" fontAlgn="ctr">
              <a:buFont typeface="Arial" charset="0"/>
              <a:buChar char="•"/>
            </a:pPr>
            <a:r>
              <a:rPr lang="en-US" sz="4000" dirty="0"/>
              <a:t>Pentium IV 2001</a:t>
            </a:r>
            <a:r>
              <a:rPr lang="en-US" sz="4000" dirty="0" smtClean="0"/>
              <a:t>.</a:t>
            </a:r>
          </a:p>
          <a:p>
            <a:pPr marL="571500" indent="-571500" fontAlgn="ctr">
              <a:buFont typeface="Arial" charset="0"/>
              <a:buChar char="•"/>
            </a:pPr>
            <a:r>
              <a:rPr lang="en-US" sz="4000" dirty="0" smtClean="0"/>
              <a:t>Pentium M 2003.</a:t>
            </a:r>
          </a:p>
          <a:p>
            <a:pPr marL="571500" indent="-571500" fontAlgn="ctr">
              <a:buFont typeface="Arial" charset="0"/>
              <a:buChar char="•"/>
            </a:pPr>
            <a:r>
              <a:rPr lang="en-US" sz="4000" dirty="0" smtClean="0"/>
              <a:t>Intel Core i3, 2010.</a:t>
            </a:r>
          </a:p>
          <a:p>
            <a:pPr marL="571500" indent="-571500" fontAlgn="ctr">
              <a:buFont typeface="Arial" charset="0"/>
              <a:buChar char="•"/>
            </a:pPr>
            <a:r>
              <a:rPr lang="en-US" sz="4000" dirty="0" smtClean="0"/>
              <a:t>Intel Core i5, 2009.</a:t>
            </a:r>
          </a:p>
          <a:p>
            <a:pPr marL="571500" indent="-571500" fontAlgn="ctr">
              <a:buFont typeface="Arial" charset="0"/>
              <a:buChar char="•"/>
            </a:pPr>
            <a:r>
              <a:rPr lang="en-US" sz="4000" dirty="0" smtClean="0"/>
              <a:t>Intel Core i7 Ex, 2011.</a:t>
            </a:r>
          </a:p>
          <a:p>
            <a:pPr marL="571500" indent="-571500" fontAlgn="ctr">
              <a:buFont typeface="Arial" charset="0"/>
              <a:buChar char="•"/>
            </a:pPr>
            <a:r>
              <a:rPr lang="en-US" sz="4000" dirty="0" smtClean="0"/>
              <a:t>Intel Core i9, may 2017.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28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400" y="2527300"/>
            <a:ext cx="83312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22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0336"/>
          </a:xfrm>
        </p:spPr>
        <p:txBody>
          <a:bodyPr/>
          <a:lstStyle/>
          <a:p>
            <a:pPr algn="ctr"/>
            <a:r>
              <a:rPr lang="en-US" dirty="0" smtClean="0"/>
              <a:t>Summary (1950s)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61391" y="1630017"/>
            <a:ext cx="1044271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1951</a:t>
            </a:r>
          </a:p>
          <a:p>
            <a:pPr lvl="1"/>
            <a:r>
              <a:rPr lang="en-US" dirty="0">
                <a:hlinkClick r:id="rId2" tooltip="LEO (computer)"/>
              </a:rPr>
              <a:t>LEO I</a:t>
            </a:r>
            <a:r>
              <a:rPr lang="en-US" dirty="0"/>
              <a:t> 'Lyons Electronic </a:t>
            </a:r>
            <a:r>
              <a:rPr lang="en-US" dirty="0" smtClean="0"/>
              <a:t>Office</a:t>
            </a:r>
            <a:r>
              <a:rPr lang="en-US" dirty="0"/>
              <a:t> was the commercial development of </a:t>
            </a:r>
            <a:r>
              <a:rPr lang="en-US" dirty="0">
                <a:hlinkClick r:id="rId3" tooltip="Electronic delay storage automatic calculator"/>
              </a:rPr>
              <a:t>EDSAC</a:t>
            </a:r>
            <a:r>
              <a:rPr lang="en-US" dirty="0"/>
              <a:t> computing platform, supported by British firm </a:t>
            </a:r>
            <a:r>
              <a:rPr lang="en-US" dirty="0">
                <a:hlinkClick r:id="rId4" tooltip="J. Lyons and Co."/>
              </a:rPr>
              <a:t>J. Lyons and Co.</a:t>
            </a:r>
            <a:endParaRPr lang="en-US" dirty="0"/>
          </a:p>
          <a:p>
            <a:r>
              <a:rPr lang="en-US" dirty="0"/>
              <a:t>1953</a:t>
            </a:r>
          </a:p>
          <a:p>
            <a:pPr lvl="1"/>
            <a:r>
              <a:rPr lang="en-US" dirty="0" smtClean="0">
                <a:hlinkClick r:id="rId5" tooltip="DYSEAC"/>
              </a:rPr>
              <a:t>DYSEAC</a:t>
            </a:r>
            <a:r>
              <a:rPr lang="en-US" dirty="0"/>
              <a:t> – an early machine capable of distributing computing</a:t>
            </a:r>
          </a:p>
          <a:p>
            <a:r>
              <a:rPr lang="en-US" dirty="0"/>
              <a:t>1954</a:t>
            </a:r>
          </a:p>
          <a:p>
            <a:pPr lvl="1"/>
            <a:r>
              <a:rPr lang="en-US" dirty="0">
                <a:hlinkClick r:id="rId6" tooltip="Massachusetts Institute of Technology"/>
              </a:rPr>
              <a:t>MIT</a:t>
            </a:r>
            <a:r>
              <a:rPr lang="en-US" dirty="0"/>
              <a:t>'s Tape Director operating system made for </a:t>
            </a:r>
            <a:r>
              <a:rPr lang="en-US" dirty="0">
                <a:hlinkClick r:id="rId7" tooltip="UNIVAC 1103"/>
              </a:rPr>
              <a:t>UNIVAC 1103</a:t>
            </a:r>
            <a:r>
              <a:rPr lang="en-US" baseline="30000" dirty="0">
                <a:hlinkClick r:id="rId8"/>
              </a:rPr>
              <a:t>[3]</a:t>
            </a:r>
            <a:r>
              <a:rPr lang="en-US" baseline="30000" dirty="0">
                <a:hlinkClick r:id="rId9"/>
              </a:rPr>
              <a:t>[4]</a:t>
            </a:r>
            <a:endParaRPr lang="en-US" dirty="0"/>
          </a:p>
          <a:p>
            <a:r>
              <a:rPr lang="en-US" dirty="0"/>
              <a:t>1955</a:t>
            </a:r>
          </a:p>
          <a:p>
            <a:pPr lvl="1"/>
            <a:r>
              <a:rPr lang="en-US" dirty="0">
                <a:hlinkClick r:id="rId10" tooltip="General Motors Operating System (page does not exist)"/>
              </a:rPr>
              <a:t>General Motors Operating System</a:t>
            </a:r>
            <a:r>
              <a:rPr lang="en-US" dirty="0"/>
              <a:t> made for </a:t>
            </a:r>
            <a:r>
              <a:rPr lang="en-US" dirty="0">
                <a:hlinkClick r:id="rId11" tooltip="IBM 701"/>
              </a:rPr>
              <a:t>IBM 701</a:t>
            </a:r>
            <a:r>
              <a:rPr lang="en-US" baseline="30000" dirty="0">
                <a:hlinkClick r:id="rId12"/>
              </a:rPr>
              <a:t>[5]</a:t>
            </a:r>
            <a:endParaRPr lang="en-US" dirty="0"/>
          </a:p>
          <a:p>
            <a:r>
              <a:rPr lang="en-US" dirty="0"/>
              <a:t>1956</a:t>
            </a:r>
          </a:p>
          <a:p>
            <a:pPr lvl="1"/>
            <a:r>
              <a:rPr lang="en-US" dirty="0">
                <a:hlinkClick r:id="rId13" tooltip="GM-NAA I/O"/>
              </a:rPr>
              <a:t>GM-NAA I/O</a:t>
            </a:r>
            <a:r>
              <a:rPr lang="en-US" dirty="0"/>
              <a:t> for </a:t>
            </a:r>
            <a:r>
              <a:rPr lang="en-US" dirty="0">
                <a:hlinkClick r:id="rId14" tooltip="IBM 704"/>
              </a:rPr>
              <a:t>IBM 704</a:t>
            </a:r>
            <a:r>
              <a:rPr lang="en-US" dirty="0"/>
              <a:t>, based on General Motors Operating System</a:t>
            </a:r>
          </a:p>
          <a:p>
            <a:r>
              <a:rPr lang="en-US" dirty="0"/>
              <a:t>1957</a:t>
            </a:r>
          </a:p>
          <a:p>
            <a:pPr lvl="1"/>
            <a:r>
              <a:rPr lang="en-US" dirty="0">
                <a:hlinkClick r:id="rId15" tooltip="Atlas Supervisor"/>
              </a:rPr>
              <a:t>Atlas Supervisor</a:t>
            </a:r>
            <a:r>
              <a:rPr lang="en-US" dirty="0"/>
              <a:t> (</a:t>
            </a:r>
            <a:r>
              <a:rPr lang="en-US" dirty="0">
                <a:hlinkClick r:id="rId16" tooltip="University of Manchester"/>
              </a:rPr>
              <a:t>Manchester University</a:t>
            </a:r>
            <a:r>
              <a:rPr lang="en-US" dirty="0"/>
              <a:t>) (</a:t>
            </a:r>
            <a:r>
              <a:rPr lang="en-US" i="1" dirty="0"/>
              <a:t>Atlas computer project start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hlinkClick r:id="rId17" tooltip="BESYS"/>
              </a:rPr>
              <a:t>BESYS</a:t>
            </a:r>
            <a:r>
              <a:rPr lang="en-US" dirty="0"/>
              <a:t> (</a:t>
            </a:r>
            <a:r>
              <a:rPr lang="en-US" dirty="0">
                <a:hlinkClick r:id="rId18" tooltip="Bell Labs"/>
              </a:rPr>
              <a:t>Bell Labs</a:t>
            </a:r>
            <a:r>
              <a:rPr lang="en-US" dirty="0"/>
              <a:t>), for </a:t>
            </a:r>
            <a:r>
              <a:rPr lang="en-US" dirty="0">
                <a:hlinkClick r:id="rId19" tooltip="IBM 7090"/>
              </a:rPr>
              <a:t>IBM 7090</a:t>
            </a:r>
            <a:r>
              <a:rPr lang="en-US" dirty="0"/>
              <a:t> and </a:t>
            </a:r>
            <a:r>
              <a:rPr lang="en-US" dirty="0">
                <a:hlinkClick r:id="rId20" tooltip="IBM 7094"/>
              </a:rPr>
              <a:t>IBM 7094</a:t>
            </a:r>
            <a:endParaRPr lang="en-US" dirty="0"/>
          </a:p>
          <a:p>
            <a:r>
              <a:rPr lang="en-US" dirty="0"/>
              <a:t>1958</a:t>
            </a:r>
          </a:p>
          <a:p>
            <a:pPr lvl="1"/>
            <a:r>
              <a:rPr lang="en-US" dirty="0">
                <a:hlinkClick r:id="rId21" tooltip="University of Michigan Executive System"/>
              </a:rPr>
              <a:t>University of Michigan Executive System</a:t>
            </a:r>
            <a:r>
              <a:rPr lang="en-US" dirty="0"/>
              <a:t> (UMES), for IBM 704, </a:t>
            </a:r>
            <a:r>
              <a:rPr lang="en-US" dirty="0">
                <a:hlinkClick r:id="rId22" tooltip="IBM 709"/>
              </a:rPr>
              <a:t>709</a:t>
            </a:r>
            <a:r>
              <a:rPr lang="en-US" dirty="0"/>
              <a:t>, and </a:t>
            </a:r>
            <a:r>
              <a:rPr lang="en-US" dirty="0">
                <a:hlinkClick r:id="rId19" tooltip="IBM 7090"/>
              </a:rPr>
              <a:t>7090</a:t>
            </a:r>
            <a:endParaRPr lang="en-US" dirty="0"/>
          </a:p>
          <a:p>
            <a:r>
              <a:rPr lang="en-US" dirty="0"/>
              <a:t>1959</a:t>
            </a:r>
          </a:p>
          <a:p>
            <a:pPr lvl="1"/>
            <a:r>
              <a:rPr lang="en-US" dirty="0">
                <a:hlinkClick r:id="rId23" tooltip="SHARE Operating System"/>
              </a:rPr>
              <a:t>SHARE Operating System</a:t>
            </a:r>
            <a:r>
              <a:rPr lang="en-US" dirty="0"/>
              <a:t> (SOS), based on GM-NAA I/O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62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3336"/>
            <a:ext cx="10515600" cy="920336"/>
          </a:xfrm>
        </p:spPr>
        <p:txBody>
          <a:bodyPr/>
          <a:lstStyle/>
          <a:p>
            <a:pPr algn="ctr"/>
            <a:r>
              <a:rPr lang="en-US" dirty="0" smtClean="0"/>
              <a:t>Summary (1960s)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74643" y="980662"/>
            <a:ext cx="1044271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1960</a:t>
            </a:r>
          </a:p>
          <a:p>
            <a:pPr lvl="1"/>
            <a:r>
              <a:rPr lang="en-US" dirty="0">
                <a:hlinkClick r:id="rId2" tooltip="IBM 7090/94 IBSYS"/>
              </a:rPr>
              <a:t>IBSYS</a:t>
            </a:r>
            <a:r>
              <a:rPr lang="en-US" dirty="0"/>
              <a:t> (</a:t>
            </a:r>
            <a:r>
              <a:rPr lang="en-US" dirty="0">
                <a:hlinkClick r:id="rId3" tooltip="IBM"/>
              </a:rPr>
              <a:t>IBM</a:t>
            </a:r>
            <a:r>
              <a:rPr lang="en-US" dirty="0"/>
              <a:t> for its </a:t>
            </a:r>
            <a:r>
              <a:rPr lang="en-US" dirty="0">
                <a:hlinkClick r:id="rId4" tooltip="IBM 7090"/>
              </a:rPr>
              <a:t>7090</a:t>
            </a:r>
            <a:r>
              <a:rPr lang="en-US" dirty="0"/>
              <a:t> and </a:t>
            </a:r>
            <a:r>
              <a:rPr lang="en-US" dirty="0">
                <a:hlinkClick r:id="rId5" tooltip="IBM 7094"/>
              </a:rPr>
              <a:t>7094</a:t>
            </a:r>
            <a:r>
              <a:rPr lang="en-US" dirty="0"/>
              <a:t>)</a:t>
            </a:r>
          </a:p>
          <a:p>
            <a:r>
              <a:rPr lang="en-US" dirty="0"/>
              <a:t>1961</a:t>
            </a:r>
          </a:p>
          <a:p>
            <a:pPr lvl="1"/>
            <a:r>
              <a:rPr lang="en-US" dirty="0">
                <a:hlinkClick r:id="rId6" tooltip="Compatible Time-Sharing System"/>
              </a:rPr>
              <a:t>CTSS</a:t>
            </a:r>
            <a:r>
              <a:rPr lang="en-US" dirty="0"/>
              <a:t> (</a:t>
            </a:r>
            <a:r>
              <a:rPr lang="en-US" dirty="0">
                <a:hlinkClick r:id="rId7" tooltip="Massachusetts Institute of Technology"/>
              </a:rPr>
              <a:t>MIT's</a:t>
            </a:r>
            <a:r>
              <a:rPr lang="en-US" dirty="0"/>
              <a:t> Compatible Time-Sharing System for the </a:t>
            </a:r>
            <a:r>
              <a:rPr lang="en-US" dirty="0">
                <a:hlinkClick r:id="rId5" tooltip="IBM 7094"/>
              </a:rPr>
              <a:t>IBM 7094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hlinkClick r:id="rId8" tooltip="Burroughs MCP"/>
              </a:rPr>
              <a:t>MCP</a:t>
            </a:r>
            <a:r>
              <a:rPr lang="en-US" dirty="0"/>
              <a:t> (</a:t>
            </a:r>
            <a:r>
              <a:rPr lang="en-US" dirty="0">
                <a:hlinkClick r:id="rId9" tooltip="Burroughs Corporation"/>
              </a:rPr>
              <a:t>Burroughs</a:t>
            </a:r>
            <a:r>
              <a:rPr lang="en-US" dirty="0"/>
              <a:t> Master Control Program)</a:t>
            </a:r>
          </a:p>
          <a:p>
            <a:r>
              <a:rPr lang="en-US" dirty="0"/>
              <a:t>1962</a:t>
            </a:r>
          </a:p>
          <a:p>
            <a:pPr lvl="1"/>
            <a:r>
              <a:rPr lang="en-US" dirty="0">
                <a:hlinkClick r:id="rId10" tooltip="Atlas Supervisor"/>
              </a:rPr>
              <a:t>Atlas Supervisor</a:t>
            </a:r>
            <a:r>
              <a:rPr lang="en-US" dirty="0"/>
              <a:t> (</a:t>
            </a:r>
            <a:r>
              <a:rPr lang="en-US" dirty="0">
                <a:hlinkClick r:id="rId11" tooltip="University of Manchester"/>
              </a:rPr>
              <a:t>Manchester University</a:t>
            </a:r>
            <a:r>
              <a:rPr lang="en-US" dirty="0"/>
              <a:t>) (</a:t>
            </a:r>
            <a:r>
              <a:rPr lang="en-US" i="1" dirty="0"/>
              <a:t>Atlas computer commissioned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hlinkClick r:id="rId12" tooltip="General Comprehensive Operating System"/>
              </a:rPr>
              <a:t>GCOS</a:t>
            </a:r>
            <a:r>
              <a:rPr lang="en-US" dirty="0"/>
              <a:t> (</a:t>
            </a:r>
            <a:r>
              <a:rPr lang="en-US" dirty="0">
                <a:hlinkClick r:id="rId13" tooltip="General Electric"/>
              </a:rPr>
              <a:t>GE's</a:t>
            </a:r>
            <a:r>
              <a:rPr lang="en-US" dirty="0"/>
              <a:t> General Comprehensive Operating System, originally GECOS, General Electric Comprehensive Operating Supervisor)</a:t>
            </a:r>
          </a:p>
          <a:p>
            <a:r>
              <a:rPr lang="en-US" dirty="0"/>
              <a:t>1963</a:t>
            </a:r>
          </a:p>
          <a:p>
            <a:pPr lvl="1"/>
            <a:r>
              <a:rPr lang="en-US" dirty="0">
                <a:hlinkClick r:id="rId14" tooltip="AN/FSQ-32"/>
              </a:rPr>
              <a:t>AN/FSQ-32</a:t>
            </a:r>
            <a:r>
              <a:rPr lang="en-US" dirty="0"/>
              <a:t>, another early time-sharing system begun</a:t>
            </a:r>
          </a:p>
          <a:p>
            <a:pPr lvl="1"/>
            <a:r>
              <a:rPr lang="en-US" dirty="0">
                <a:hlinkClick r:id="rId15" tooltip="Titan (computer)"/>
              </a:rPr>
              <a:t>Titan Supervisor</a:t>
            </a:r>
            <a:r>
              <a:rPr lang="en-US" dirty="0"/>
              <a:t>, early time-sharing system begun</a:t>
            </a:r>
          </a:p>
          <a:p>
            <a:r>
              <a:rPr lang="en-US" dirty="0"/>
              <a:t>1964</a:t>
            </a:r>
          </a:p>
          <a:p>
            <a:pPr lvl="1"/>
            <a:r>
              <a:rPr lang="en-US" dirty="0">
                <a:hlinkClick r:id="rId16" tooltip="English Electric KDF9"/>
              </a:rPr>
              <a:t>KDF9 Timesharing Director</a:t>
            </a:r>
            <a:r>
              <a:rPr lang="en-US" dirty="0"/>
              <a:t> (</a:t>
            </a:r>
            <a:r>
              <a:rPr lang="en-US" dirty="0">
                <a:hlinkClick r:id="rId17" tooltip="English Electric"/>
              </a:rPr>
              <a:t>English Electric</a:t>
            </a:r>
            <a:r>
              <a:rPr lang="en-US" dirty="0"/>
              <a:t>) – an early, fully hardware secured, fully pre-emptive process switching, multi-programming operating system for KDF9 (originally announced in 1960)</a:t>
            </a:r>
          </a:p>
          <a:p>
            <a:pPr lvl="1"/>
            <a:r>
              <a:rPr lang="en-US" dirty="0">
                <a:hlinkClick r:id="rId18" tooltip="Berkeley Timesharing System"/>
              </a:rPr>
              <a:t>Berkeley Timesharing System</a:t>
            </a:r>
            <a:r>
              <a:rPr lang="en-US" dirty="0"/>
              <a:t> (for </a:t>
            </a:r>
            <a:r>
              <a:rPr lang="en-US" dirty="0">
                <a:hlinkClick r:id="rId19" tooltip="Scientific Data Systems"/>
              </a:rPr>
              <a:t>Scientific Data Systems</a:t>
            </a:r>
            <a:r>
              <a:rPr lang="en-US" dirty="0"/>
              <a:t>' </a:t>
            </a:r>
            <a:r>
              <a:rPr lang="en-US" dirty="0">
                <a:hlinkClick r:id="rId20" tooltip="SDS 940"/>
              </a:rPr>
              <a:t>SDS 940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hlinkClick r:id="rId21" tooltip="Dartmouth Time Sharing System"/>
              </a:rPr>
              <a:t>Dartmouth Time Sharing System</a:t>
            </a:r>
            <a:r>
              <a:rPr lang="en-US" dirty="0"/>
              <a:t> (</a:t>
            </a:r>
            <a:r>
              <a:rPr lang="en-US" dirty="0">
                <a:hlinkClick r:id="rId22" tooltip="Dartmouth College"/>
              </a:rPr>
              <a:t>Dartmouth College</a:t>
            </a:r>
            <a:r>
              <a:rPr lang="en-US" dirty="0"/>
              <a:t>'s DTSS for GE computers)</a:t>
            </a:r>
          </a:p>
          <a:p>
            <a:pPr lvl="1"/>
            <a:r>
              <a:rPr lang="en-US" dirty="0">
                <a:hlinkClick r:id="rId23" tooltip="OS/360 and successors"/>
              </a:rPr>
              <a:t>OS/360</a:t>
            </a:r>
            <a:r>
              <a:rPr lang="en-US" dirty="0"/>
              <a:t> (IBM's primary OS for its S/360 series) (</a:t>
            </a:r>
            <a:r>
              <a:rPr lang="en-US" i="1" dirty="0"/>
              <a:t>announced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8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571"/>
          </a:xfrm>
        </p:spPr>
        <p:txBody>
          <a:bodyPr/>
          <a:lstStyle/>
          <a:p>
            <a:pPr algn="ctr"/>
            <a:r>
              <a:rPr lang="en-US" dirty="0" smtClean="0"/>
              <a:t>Summary (1960s Continue)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192696"/>
            <a:ext cx="10515600" cy="5459895"/>
          </a:xfrm>
        </p:spPr>
        <p:txBody>
          <a:bodyPr vert="horz">
            <a:noAutofit/>
          </a:bodyPr>
          <a:lstStyle/>
          <a:p>
            <a:r>
              <a:rPr lang="en-US" sz="1600" dirty="0"/>
              <a:t>1965</a:t>
            </a:r>
          </a:p>
          <a:p>
            <a:pPr lvl="1"/>
            <a:r>
              <a:rPr lang="en-US" sz="1400" dirty="0">
                <a:hlinkClick r:id="rId2" tooltip="THE multiprogramming system"/>
              </a:rPr>
              <a:t>THE multiprogramming system</a:t>
            </a:r>
            <a:r>
              <a:rPr lang="en-US" sz="1400" dirty="0"/>
              <a:t> (</a:t>
            </a:r>
            <a:r>
              <a:rPr lang="en-US" sz="1400" dirty="0">
                <a:hlinkClick r:id="rId3" tooltip="Eindhoven University of Technology"/>
              </a:rPr>
              <a:t>Technische Hogeschool Eindhoven</a:t>
            </a:r>
            <a:r>
              <a:rPr lang="en-US" sz="1400" dirty="0"/>
              <a:t>)</a:t>
            </a:r>
          </a:p>
          <a:p>
            <a:pPr lvl="1"/>
            <a:r>
              <a:rPr lang="en-US" sz="1400" dirty="0">
                <a:hlinkClick r:id="rId4" tooltip="Multics"/>
              </a:rPr>
              <a:t>Multics</a:t>
            </a:r>
            <a:r>
              <a:rPr lang="en-US" sz="1400" dirty="0"/>
              <a:t> (MIT, GE, </a:t>
            </a:r>
            <a:r>
              <a:rPr lang="en-US" sz="1400" dirty="0">
                <a:hlinkClick r:id="rId5" tooltip="Bell Labs"/>
              </a:rPr>
              <a:t>Bell Labs</a:t>
            </a:r>
            <a:r>
              <a:rPr lang="en-US" sz="1400" dirty="0"/>
              <a:t> for the </a:t>
            </a:r>
            <a:r>
              <a:rPr lang="en-US" sz="1400" dirty="0">
                <a:hlinkClick r:id="rId6" tooltip="GE-600 series"/>
              </a:rPr>
              <a:t>GE-645</a:t>
            </a:r>
            <a:r>
              <a:rPr lang="en-US" sz="1400" dirty="0"/>
              <a:t>) (</a:t>
            </a:r>
            <a:r>
              <a:rPr lang="en-US" sz="1400" i="1" dirty="0"/>
              <a:t>announced</a:t>
            </a:r>
            <a:r>
              <a:rPr lang="en-US" sz="1400" dirty="0"/>
              <a:t>)</a:t>
            </a:r>
          </a:p>
          <a:p>
            <a:pPr lvl="1"/>
            <a:r>
              <a:rPr lang="en-US" sz="1400" dirty="0">
                <a:hlinkClick r:id="rId7" tooltip="BOS/360"/>
              </a:rPr>
              <a:t>BOS/360</a:t>
            </a:r>
            <a:r>
              <a:rPr lang="en-US" sz="1400" dirty="0"/>
              <a:t> (IBM's Basic Operating System)</a:t>
            </a:r>
          </a:p>
          <a:p>
            <a:pPr lvl="1"/>
            <a:r>
              <a:rPr lang="en-US" sz="1400" dirty="0">
                <a:hlinkClick r:id="rId8" tooltip="DOS/360 and successors"/>
              </a:rPr>
              <a:t>TOS/360</a:t>
            </a:r>
            <a:r>
              <a:rPr lang="en-US" sz="1400" dirty="0"/>
              <a:t> (IBM's Tape Operating System)</a:t>
            </a:r>
          </a:p>
          <a:p>
            <a:pPr lvl="1"/>
            <a:r>
              <a:rPr lang="en-US" sz="1400" dirty="0">
                <a:hlinkClick r:id="rId9" tooltip="Time Sharing Operating System"/>
              </a:rPr>
              <a:t>TSOS</a:t>
            </a:r>
            <a:r>
              <a:rPr lang="en-US" sz="1400" dirty="0"/>
              <a:t> (later VMOS) (</a:t>
            </a:r>
            <a:r>
              <a:rPr lang="en-US" sz="1400" dirty="0">
                <a:hlinkClick r:id="rId10" tooltip="RCA"/>
              </a:rPr>
              <a:t>RCA</a:t>
            </a:r>
            <a:r>
              <a:rPr lang="en-US" sz="1400" dirty="0" smtClean="0"/>
              <a:t>)</a:t>
            </a:r>
            <a:endParaRPr lang="en-US" sz="1400" dirty="0"/>
          </a:p>
          <a:p>
            <a:r>
              <a:rPr lang="en-US" sz="1600" dirty="0"/>
              <a:t>1966</a:t>
            </a:r>
          </a:p>
          <a:p>
            <a:pPr lvl="1"/>
            <a:r>
              <a:rPr lang="en-US" sz="1400" dirty="0">
                <a:hlinkClick r:id="rId11" tooltip="OS/360 and successors"/>
              </a:rPr>
              <a:t>OS/360</a:t>
            </a:r>
            <a:r>
              <a:rPr lang="en-US" sz="1400" dirty="0"/>
              <a:t> (IBM's primary OS for its S/360 series) PCP and MFT (</a:t>
            </a:r>
            <a:r>
              <a:rPr lang="en-US" sz="1400" i="1" dirty="0"/>
              <a:t>shipped</a:t>
            </a:r>
            <a:r>
              <a:rPr lang="en-US" sz="1400" dirty="0"/>
              <a:t>)</a:t>
            </a:r>
          </a:p>
          <a:p>
            <a:pPr lvl="1"/>
            <a:r>
              <a:rPr lang="en-US" sz="1400" dirty="0">
                <a:hlinkClick r:id="rId12" tooltip="DOS/360 and successors"/>
              </a:rPr>
              <a:t>DOS/360</a:t>
            </a:r>
            <a:r>
              <a:rPr lang="en-US" sz="1400" dirty="0"/>
              <a:t> (IBM's Disk Operating System)</a:t>
            </a:r>
          </a:p>
          <a:p>
            <a:r>
              <a:rPr lang="en-US" sz="1600" dirty="0" smtClean="0"/>
              <a:t>1967</a:t>
            </a:r>
            <a:endParaRPr lang="en-US" sz="1600" dirty="0"/>
          </a:p>
          <a:p>
            <a:pPr lvl="1"/>
            <a:r>
              <a:rPr lang="en-US" sz="1400" dirty="0">
                <a:hlinkClick r:id="rId13" tooltip="IBM CP-40"/>
              </a:rPr>
              <a:t>CP-40</a:t>
            </a:r>
            <a:r>
              <a:rPr lang="en-US" sz="1400" dirty="0"/>
              <a:t>, predecessor to CP-67 on modified </a:t>
            </a:r>
            <a:r>
              <a:rPr lang="en-US" sz="1400" dirty="0">
                <a:hlinkClick r:id="rId14" tooltip="IBM System/360 Model 40"/>
              </a:rPr>
              <a:t>IBM System/360 Model </a:t>
            </a:r>
            <a:r>
              <a:rPr lang="en-US" sz="1400" dirty="0" smtClean="0">
                <a:hlinkClick r:id="rId14" tooltip="IBM System/360 Model 40"/>
              </a:rPr>
              <a:t>40</a:t>
            </a:r>
            <a:endParaRPr lang="en-US" sz="1400" dirty="0"/>
          </a:p>
          <a:p>
            <a:r>
              <a:rPr lang="en-US" sz="1600" dirty="0"/>
              <a:t>1968</a:t>
            </a:r>
          </a:p>
          <a:p>
            <a:pPr lvl="1"/>
            <a:r>
              <a:rPr lang="en-US" sz="1400" dirty="0">
                <a:hlinkClick r:id="rId15" tooltip="IBM Airline Control Program"/>
              </a:rPr>
              <a:t>Airline Control Program (ACP)</a:t>
            </a:r>
            <a:r>
              <a:rPr lang="en-US" sz="1400" dirty="0"/>
              <a:t> (IBM)</a:t>
            </a:r>
          </a:p>
          <a:p>
            <a:pPr lvl="1"/>
            <a:r>
              <a:rPr lang="en-US" sz="1400" dirty="0">
                <a:hlinkClick r:id="rId2" tooltip="THE multiprogramming system"/>
              </a:rPr>
              <a:t>THE multiprogramming system</a:t>
            </a:r>
            <a:r>
              <a:rPr lang="en-US" sz="1400" dirty="0"/>
              <a:t> (</a:t>
            </a:r>
            <a:r>
              <a:rPr lang="en-US" sz="1400" dirty="0">
                <a:hlinkClick r:id="rId3" tooltip="Eindhoven University of Technology"/>
              </a:rPr>
              <a:t>Eindhoven University of Technology</a:t>
            </a:r>
            <a:r>
              <a:rPr lang="en-US" sz="1400" dirty="0"/>
              <a:t>)</a:t>
            </a:r>
          </a:p>
          <a:p>
            <a:pPr lvl="1"/>
            <a:r>
              <a:rPr lang="en-US" sz="1400" dirty="0">
                <a:hlinkClick r:id="rId16" tooltip="TSS-8"/>
              </a:rPr>
              <a:t>TSS-8</a:t>
            </a:r>
            <a:r>
              <a:rPr lang="en-US" sz="1400" dirty="0"/>
              <a:t> (DEC for the PDP-8)</a:t>
            </a:r>
          </a:p>
          <a:p>
            <a:r>
              <a:rPr lang="en-US" sz="1600" dirty="0"/>
              <a:t>1969</a:t>
            </a:r>
          </a:p>
          <a:p>
            <a:pPr lvl="1"/>
            <a:r>
              <a:rPr lang="en-US" sz="1400" dirty="0">
                <a:hlinkClick r:id="rId17" tooltip="TOPS-20"/>
              </a:rPr>
              <a:t>TENEX</a:t>
            </a:r>
            <a:r>
              <a:rPr lang="en-US" sz="1400" dirty="0"/>
              <a:t> (</a:t>
            </a:r>
            <a:r>
              <a:rPr lang="en-US" sz="1400" dirty="0">
                <a:hlinkClick r:id="rId18" tooltip="BBN Technologies"/>
              </a:rPr>
              <a:t>Bolt, Beranek and Newman</a:t>
            </a:r>
            <a:r>
              <a:rPr lang="en-US" sz="1400" dirty="0"/>
              <a:t> for DEC systems, later </a:t>
            </a:r>
            <a:r>
              <a:rPr lang="en-US" sz="1400" dirty="0">
                <a:hlinkClick r:id="rId17" tooltip="TOPS-20"/>
              </a:rPr>
              <a:t>TOPS-20</a:t>
            </a:r>
            <a:r>
              <a:rPr lang="en-US" sz="1400" dirty="0"/>
              <a:t>)</a:t>
            </a:r>
          </a:p>
          <a:p>
            <a:pPr lvl="1"/>
            <a:r>
              <a:rPr lang="en-US" sz="1400" dirty="0">
                <a:hlinkClick r:id="rId19" tooltip="Unix"/>
              </a:rPr>
              <a:t>Unics (later Unix)</a:t>
            </a:r>
            <a:r>
              <a:rPr lang="en-US" sz="1400" dirty="0"/>
              <a:t> (</a:t>
            </a:r>
            <a:r>
              <a:rPr lang="en-US" sz="1400" dirty="0">
                <a:hlinkClick r:id="rId20" tooltip="AT&amp;T Corporation"/>
              </a:rPr>
              <a:t>AT&amp;T</a:t>
            </a:r>
            <a:r>
              <a:rPr lang="en-US" sz="1400" dirty="0"/>
              <a:t>, initially on DEC computers)</a:t>
            </a:r>
          </a:p>
          <a:p>
            <a:pPr lvl="1"/>
            <a:r>
              <a:rPr lang="en-US" sz="1400" dirty="0">
                <a:hlinkClick r:id="rId21" tooltip="RC 4000 Multiprogramming System"/>
              </a:rPr>
              <a:t>RC 4000 Multiprogramming System</a:t>
            </a:r>
            <a:r>
              <a:rPr lang="en-US" sz="1400" dirty="0"/>
              <a:t> (</a:t>
            </a:r>
            <a:r>
              <a:rPr lang="en-US" sz="1400" dirty="0">
                <a:hlinkClick r:id="rId22" tooltip="Regnecentralen"/>
              </a:rPr>
              <a:t>RC</a:t>
            </a:r>
            <a:r>
              <a:rPr lang="en-US" sz="1400" dirty="0"/>
              <a:t>)</a:t>
            </a:r>
          </a:p>
          <a:p>
            <a:pPr lvl="1"/>
            <a:r>
              <a:rPr lang="en-US" sz="1400" dirty="0">
                <a:hlinkClick r:id="rId4" tooltip="Multics"/>
              </a:rPr>
              <a:t>Multics</a:t>
            </a:r>
            <a:r>
              <a:rPr lang="en-US" sz="1400" dirty="0"/>
              <a:t> (MIT, GE, Bell Labs for the </a:t>
            </a:r>
            <a:r>
              <a:rPr lang="en-US" sz="1400" dirty="0">
                <a:hlinkClick r:id="rId6" tooltip="GE-600 series"/>
              </a:rPr>
              <a:t>GE-645</a:t>
            </a:r>
            <a:r>
              <a:rPr lang="en-US" sz="1400" dirty="0"/>
              <a:t> and later the </a:t>
            </a:r>
            <a:r>
              <a:rPr lang="en-US" sz="1400" dirty="0">
                <a:hlinkClick r:id="rId23" tooltip="Honeywell 6000 series"/>
              </a:rPr>
              <a:t>Honeywell 6180</a:t>
            </a:r>
            <a:r>
              <a:rPr lang="en-US" sz="1400" dirty="0"/>
              <a:t>)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3393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3336"/>
            <a:ext cx="10515600" cy="920336"/>
          </a:xfrm>
        </p:spPr>
        <p:txBody>
          <a:bodyPr/>
          <a:lstStyle/>
          <a:p>
            <a:pPr algn="ctr"/>
            <a:r>
              <a:rPr lang="en-US" dirty="0" smtClean="0"/>
              <a:t>Summary (1970s)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74643" y="980662"/>
            <a:ext cx="1044271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1970</a:t>
            </a:r>
          </a:p>
          <a:p>
            <a:pPr lvl="1"/>
            <a:r>
              <a:rPr lang="en-US" dirty="0">
                <a:hlinkClick r:id="rId2" tooltip="DEC BATCH-11/DOS-11"/>
              </a:rPr>
              <a:t>DOS-11</a:t>
            </a:r>
            <a:r>
              <a:rPr lang="en-US" dirty="0"/>
              <a:t> (PDP-11)</a:t>
            </a:r>
          </a:p>
          <a:p>
            <a:r>
              <a:rPr lang="en-US" dirty="0"/>
              <a:t>1971</a:t>
            </a:r>
          </a:p>
          <a:p>
            <a:pPr lvl="1"/>
            <a:r>
              <a:rPr lang="en-US" dirty="0">
                <a:hlinkClick r:id="rId3" tooltip="RSTS/E"/>
              </a:rPr>
              <a:t>RSTS-11</a:t>
            </a:r>
            <a:r>
              <a:rPr lang="en-US" dirty="0"/>
              <a:t> 2A-19 (</a:t>
            </a:r>
            <a:r>
              <a:rPr lang="en-US" i="1" dirty="0"/>
              <a:t>First released version; PDP-11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hlinkClick r:id="rId4" tooltip="OS/8"/>
              </a:rPr>
              <a:t>OS/8</a:t>
            </a:r>
            <a:endParaRPr lang="en-US" dirty="0"/>
          </a:p>
          <a:p>
            <a:r>
              <a:rPr lang="en-US" dirty="0"/>
              <a:t>1972</a:t>
            </a:r>
          </a:p>
          <a:p>
            <a:pPr lvl="1"/>
            <a:r>
              <a:rPr lang="en-US" dirty="0">
                <a:hlinkClick r:id="rId5" tooltip="Data General RDOS"/>
              </a:rPr>
              <a:t>Data General RDOS</a:t>
            </a:r>
            <a:endParaRPr lang="en-US" dirty="0"/>
          </a:p>
          <a:p>
            <a:pPr lvl="1"/>
            <a:r>
              <a:rPr lang="en-US" dirty="0">
                <a:hlinkClick r:id="rId6" tooltip="OS/VS1"/>
              </a:rPr>
              <a:t>Operating System/Virtual Storage 1</a:t>
            </a:r>
            <a:r>
              <a:rPr lang="en-US" dirty="0"/>
              <a:t> (OS/VS1)</a:t>
            </a:r>
          </a:p>
          <a:p>
            <a:pPr lvl="1"/>
            <a:r>
              <a:rPr lang="en-US" dirty="0">
                <a:hlinkClick r:id="rId7" tooltip="OS/VS2 (SVS)"/>
              </a:rPr>
              <a:t>Operating System/Virtual Storage 2 R1</a:t>
            </a:r>
            <a:r>
              <a:rPr lang="en-US" dirty="0"/>
              <a:t> (OS/VS2 SVS)</a:t>
            </a:r>
          </a:p>
          <a:p>
            <a:pPr lvl="1"/>
            <a:r>
              <a:rPr lang="en-US" dirty="0">
                <a:hlinkClick r:id="rId8" tooltip="VM (operating system)"/>
              </a:rPr>
              <a:t>Virtual Machine Facility/370</a:t>
            </a:r>
            <a:r>
              <a:rPr lang="en-US" dirty="0"/>
              <a:t> (VM/370), sometimes known as VM/CMS</a:t>
            </a:r>
          </a:p>
          <a:p>
            <a:pPr lvl="1"/>
            <a:r>
              <a:rPr lang="en-US" dirty="0"/>
              <a:t>Virtual Machine/Basic Extended Product (BSEPP)</a:t>
            </a:r>
          </a:p>
          <a:p>
            <a:pPr lvl="1"/>
            <a:r>
              <a:rPr lang="en-US" dirty="0"/>
              <a:t>Virtual Machine/Extended Product (SEPP)</a:t>
            </a:r>
          </a:p>
          <a:p>
            <a:pPr lvl="1"/>
            <a:r>
              <a:rPr lang="en-US" dirty="0">
                <a:hlinkClick r:id="rId9" tooltip="MUSIC/SP"/>
              </a:rPr>
              <a:t>MUSIC/SP</a:t>
            </a:r>
            <a:endParaRPr lang="en-US" dirty="0"/>
          </a:p>
          <a:p>
            <a:pPr lvl="1"/>
            <a:r>
              <a:rPr lang="en-US" dirty="0">
                <a:hlinkClick r:id="rId10" tooltip="PRIMOS"/>
              </a:rPr>
              <a:t>PRIMOS</a:t>
            </a:r>
            <a:r>
              <a:rPr lang="en-US" dirty="0"/>
              <a:t> (written in </a:t>
            </a:r>
            <a:r>
              <a:rPr lang="en-US" dirty="0">
                <a:hlinkClick r:id="rId11" tooltip="FORTRAN IV"/>
              </a:rPr>
              <a:t>FORTRAN IV</a:t>
            </a:r>
            <a:r>
              <a:rPr lang="en-US" dirty="0"/>
              <a:t>, that didn't have </a:t>
            </a:r>
            <a:r>
              <a:rPr lang="en-US" dirty="0">
                <a:hlinkClick r:id="rId12" tooltip="Pointer (computer programming)"/>
              </a:rPr>
              <a:t>pointers</a:t>
            </a:r>
            <a:r>
              <a:rPr lang="en-US" dirty="0"/>
              <a:t>, while later versions, around version 18, written in a version of </a:t>
            </a:r>
            <a:r>
              <a:rPr lang="en-US" dirty="0">
                <a:hlinkClick r:id="rId13" tooltip="PL/1"/>
              </a:rPr>
              <a:t>PL/1</a:t>
            </a:r>
            <a:r>
              <a:rPr lang="en-US" dirty="0"/>
              <a:t>, called </a:t>
            </a:r>
            <a:r>
              <a:rPr lang="en-US" dirty="0">
                <a:hlinkClick r:id="rId14" tooltip="PL/P"/>
              </a:rPr>
              <a:t>PL/P</a:t>
            </a:r>
            <a:r>
              <a:rPr lang="en-US" dirty="0"/>
              <a:t>)</a:t>
            </a:r>
          </a:p>
          <a:p>
            <a:r>
              <a:rPr lang="en-US" dirty="0"/>
              <a:t>1973</a:t>
            </a:r>
          </a:p>
          <a:p>
            <a:pPr lvl="1"/>
            <a:r>
              <a:rPr lang="en-US" dirty="0"/>
              <a:t>Эльбрус-1 (</a:t>
            </a:r>
            <a:r>
              <a:rPr lang="en-US" dirty="0">
                <a:hlinkClick r:id="rId15" tooltip="Elbrus (computer)"/>
              </a:rPr>
              <a:t>Elbrus-1</a:t>
            </a:r>
            <a:r>
              <a:rPr lang="en-US" dirty="0"/>
              <a:t>) – Soviet computer – created using high-level language uЭль-76 (</a:t>
            </a:r>
            <a:r>
              <a:rPr lang="en-US" dirty="0">
                <a:hlinkClick r:id="rId16" tooltip="ALGOL 68"/>
              </a:rPr>
              <a:t>AL-76/ALGOL 68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hlinkClick r:id="rId17" tooltip="ICL VME"/>
              </a:rPr>
              <a:t>VME</a:t>
            </a:r>
            <a:r>
              <a:rPr lang="en-US" dirty="0"/>
              <a:t> – implementation language </a:t>
            </a:r>
            <a:r>
              <a:rPr lang="en-US" dirty="0">
                <a:hlinkClick r:id="rId18" tooltip="S3 (programming language)"/>
              </a:rPr>
              <a:t>S3</a:t>
            </a:r>
            <a:r>
              <a:rPr lang="en-US" dirty="0"/>
              <a:t> (</a:t>
            </a:r>
            <a:r>
              <a:rPr lang="en-US" dirty="0">
                <a:hlinkClick r:id="rId16" tooltip="ALGOL 68"/>
              </a:rPr>
              <a:t>ALGOL 68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hlinkClick r:id="rId19" tooltip="RSX-11"/>
              </a:rPr>
              <a:t>RSX-11</a:t>
            </a:r>
            <a:r>
              <a:rPr lang="en-US" dirty="0"/>
              <a:t>D</a:t>
            </a:r>
          </a:p>
          <a:p>
            <a:pPr lvl="1"/>
            <a:r>
              <a:rPr lang="en-US" dirty="0">
                <a:hlinkClick r:id="rId20" tooltip="RT-11"/>
              </a:rPr>
              <a:t>RT-11</a:t>
            </a:r>
            <a:endParaRPr lang="en-US" dirty="0"/>
          </a:p>
          <a:p>
            <a:pPr lvl="1"/>
            <a:r>
              <a:rPr lang="en-US" dirty="0">
                <a:hlinkClick r:id="rId21" tooltip="Xerox Alto"/>
              </a:rPr>
              <a:t>Alto 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62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3336"/>
            <a:ext cx="10515600" cy="920336"/>
          </a:xfrm>
        </p:spPr>
        <p:txBody>
          <a:bodyPr/>
          <a:lstStyle/>
          <a:p>
            <a:pPr algn="ctr"/>
            <a:r>
              <a:rPr lang="en-US" dirty="0" smtClean="0"/>
              <a:t>Summary (1970s) Continue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74643" y="980662"/>
            <a:ext cx="1044271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1974</a:t>
            </a:r>
          </a:p>
          <a:p>
            <a:pPr lvl="1"/>
            <a:r>
              <a:rPr lang="en-US" dirty="0">
                <a:hlinkClick r:id="rId2" tooltip="DEC BATCH-11/DOS-11"/>
              </a:rPr>
              <a:t>DOS-11</a:t>
            </a:r>
            <a:r>
              <a:rPr lang="en-US" dirty="0"/>
              <a:t> V09-20C (</a:t>
            </a:r>
            <a:r>
              <a:rPr lang="en-US" i="1" dirty="0"/>
              <a:t>Last stable release, June 1974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>
                <a:hlinkClick r:id="rId3" tooltip="HP Multi-Programming Executive"/>
              </a:rPr>
              <a:t>Multi-Programming Executive</a:t>
            </a:r>
            <a:r>
              <a:rPr lang="en-US" dirty="0"/>
              <a:t> (MPE) – Hewlett-Packard</a:t>
            </a:r>
          </a:p>
          <a:p>
            <a:pPr lvl="1"/>
            <a:r>
              <a:rPr lang="en-US" dirty="0" smtClean="0"/>
              <a:t>Hydra</a:t>
            </a:r>
            <a:r>
              <a:rPr lang="en-US" baseline="30000" dirty="0" smtClean="0">
                <a:hlinkClick r:id="rId4"/>
              </a:rPr>
              <a:t>[</a:t>
            </a:r>
            <a:r>
              <a:rPr lang="en-US" dirty="0"/>
              <a:t> – capability-based, multiprocessing OS kernel</a:t>
            </a:r>
          </a:p>
          <a:p>
            <a:pPr lvl="1"/>
            <a:r>
              <a:rPr lang="en-US" dirty="0">
                <a:hlinkClick r:id="rId5" tooltip="MVS"/>
              </a:rPr>
              <a:t>Operating System/Virtual Storage 2 R2</a:t>
            </a:r>
            <a:r>
              <a:rPr lang="en-US" dirty="0"/>
              <a:t> (MVS)</a:t>
            </a:r>
          </a:p>
          <a:p>
            <a:r>
              <a:rPr lang="en-US" dirty="0"/>
              <a:t>1975</a:t>
            </a:r>
          </a:p>
          <a:p>
            <a:pPr lvl="1"/>
            <a:r>
              <a:rPr lang="en-US" dirty="0" smtClean="0">
                <a:hlinkClick r:id="rId6" tooltip="CP/M"/>
              </a:rPr>
              <a:t>CP/M</a:t>
            </a:r>
            <a:endParaRPr lang="en-US" dirty="0"/>
          </a:p>
          <a:p>
            <a:pPr lvl="1"/>
            <a:r>
              <a:rPr lang="en-US" dirty="0">
                <a:hlinkClick r:id="rId7" tooltip="Version 6 Unix"/>
              </a:rPr>
              <a:t>Version 6 Unix</a:t>
            </a:r>
            <a:endParaRPr lang="en-US" dirty="0"/>
          </a:p>
          <a:p>
            <a:r>
              <a:rPr lang="en-US" dirty="0"/>
              <a:t>1976</a:t>
            </a:r>
          </a:p>
          <a:p>
            <a:pPr lvl="1"/>
            <a:r>
              <a:rPr lang="en-US" dirty="0">
                <a:hlinkClick r:id="rId8" tooltip="CAP computer"/>
              </a:rPr>
              <a:t>Cambridge CAP </a:t>
            </a:r>
            <a:r>
              <a:rPr lang="en-US" dirty="0" smtClean="0">
                <a:hlinkClick r:id="rId8" tooltip="CAP computer"/>
              </a:rPr>
              <a:t>computer</a:t>
            </a:r>
            <a:r>
              <a:rPr lang="en-US" baseline="30000" dirty="0" smtClean="0">
                <a:hlinkClick r:id="rId9"/>
              </a:rPr>
              <a:t>[</a:t>
            </a:r>
            <a:r>
              <a:rPr lang="en-US" dirty="0"/>
              <a:t> – all operating system procedures written in </a:t>
            </a:r>
            <a:r>
              <a:rPr lang="en-US" dirty="0">
                <a:hlinkClick r:id="rId10" tooltip="ALGOL 68C"/>
              </a:rPr>
              <a:t>ALGOL 68C</a:t>
            </a:r>
            <a:r>
              <a:rPr lang="en-US" dirty="0"/>
              <a:t>, with some closely associated protected procedures in </a:t>
            </a:r>
            <a:r>
              <a:rPr lang="en-US" dirty="0">
                <a:hlinkClick r:id="rId11" tooltip="BCPL"/>
              </a:rPr>
              <a:t>BCPL</a:t>
            </a:r>
            <a:endParaRPr lang="en-US" dirty="0"/>
          </a:p>
          <a:p>
            <a:pPr lvl="1"/>
            <a:r>
              <a:rPr lang="en-US" dirty="0">
                <a:hlinkClick r:id="rId12" tooltip="Cray Operating System"/>
              </a:rPr>
              <a:t>Cray Operating </a:t>
            </a:r>
            <a:r>
              <a:rPr lang="en-US" dirty="0" smtClean="0">
                <a:hlinkClick r:id="rId12" tooltip="Cray Operating System"/>
              </a:rPr>
              <a:t>System</a:t>
            </a:r>
            <a:endParaRPr lang="en-US" dirty="0"/>
          </a:p>
          <a:p>
            <a:pPr lvl="1"/>
            <a:r>
              <a:rPr lang="en-US" dirty="0">
                <a:hlinkClick r:id="rId13" tooltip="TOPS-20"/>
              </a:rPr>
              <a:t>TOPS-20</a:t>
            </a:r>
            <a:endParaRPr lang="en-US" dirty="0"/>
          </a:p>
          <a:p>
            <a:pPr lvl="1"/>
            <a:r>
              <a:rPr lang="en-US" dirty="0">
                <a:hlinkClick r:id="rId14" tooltip="Tandem Computers"/>
              </a:rPr>
              <a:t>Tandem Nonstop OS v1</a:t>
            </a:r>
            <a:endParaRPr lang="en-US" dirty="0"/>
          </a:p>
          <a:p>
            <a:r>
              <a:rPr lang="en-US" dirty="0"/>
              <a:t>1977</a:t>
            </a:r>
          </a:p>
          <a:p>
            <a:pPr lvl="1"/>
            <a:r>
              <a:rPr lang="en-US" dirty="0">
                <a:hlinkClick r:id="rId15" tooltip="Berkeley Software Distribution"/>
              </a:rPr>
              <a:t>1BSD</a:t>
            </a:r>
            <a:endParaRPr lang="en-US" dirty="0"/>
          </a:p>
          <a:p>
            <a:pPr lvl="1"/>
            <a:r>
              <a:rPr lang="en-US" dirty="0">
                <a:hlinkClick r:id="rId16" tooltip="KERNAL"/>
              </a:rPr>
              <a:t>KERNAL</a:t>
            </a:r>
            <a:endParaRPr lang="en-US" dirty="0"/>
          </a:p>
          <a:p>
            <a:pPr lvl="1"/>
            <a:r>
              <a:rPr lang="en-US" dirty="0">
                <a:hlinkClick r:id="rId17" tooltip="OASIS operating system"/>
              </a:rPr>
              <a:t>OASIS operating system</a:t>
            </a:r>
            <a:endParaRPr lang="en-US" dirty="0"/>
          </a:p>
          <a:p>
            <a:pPr lvl="1"/>
            <a:r>
              <a:rPr lang="en-US" dirty="0">
                <a:hlinkClick r:id="rId18" tooltip="TRSDOS"/>
              </a:rPr>
              <a:t>TRSDOS</a:t>
            </a:r>
            <a:endParaRPr lang="en-US" dirty="0"/>
          </a:p>
          <a:p>
            <a:pPr lvl="1"/>
            <a:r>
              <a:rPr lang="en-US" dirty="0">
                <a:hlinkClick r:id="rId19" tooltip="OpenVMS"/>
              </a:rPr>
              <a:t>Virtual Memory System (VMS)</a:t>
            </a:r>
            <a:r>
              <a:rPr lang="en-US" dirty="0"/>
              <a:t> V1.0 (</a:t>
            </a:r>
            <a:r>
              <a:rPr lang="en-US" i="1" dirty="0"/>
              <a:t>Initial commercial release, October 25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9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3336"/>
            <a:ext cx="10515600" cy="920336"/>
          </a:xfrm>
        </p:spPr>
        <p:txBody>
          <a:bodyPr/>
          <a:lstStyle/>
          <a:p>
            <a:pPr algn="ctr"/>
            <a:r>
              <a:rPr lang="en-US" dirty="0" smtClean="0"/>
              <a:t>Summary (1970s) Continue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74643" y="980662"/>
            <a:ext cx="1044271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1978</a:t>
            </a:r>
          </a:p>
          <a:p>
            <a:pPr lvl="1"/>
            <a:r>
              <a:rPr lang="en-US" dirty="0">
                <a:hlinkClick r:id="rId2" tooltip="Berkeley Software Distribution"/>
              </a:rPr>
              <a:t>2BSD</a:t>
            </a:r>
            <a:endParaRPr lang="en-US" dirty="0"/>
          </a:p>
          <a:p>
            <a:pPr lvl="1"/>
            <a:r>
              <a:rPr lang="en-US" dirty="0">
                <a:hlinkClick r:id="rId3" tooltip="Apple DOS"/>
              </a:rPr>
              <a:t>Apple DOS</a:t>
            </a:r>
            <a:endParaRPr lang="en-US" dirty="0"/>
          </a:p>
          <a:p>
            <a:pPr lvl="1"/>
            <a:r>
              <a:rPr lang="en-US" dirty="0">
                <a:hlinkClick r:id="rId4" tooltip="HDOS"/>
              </a:rPr>
              <a:t>HDOS</a:t>
            </a:r>
            <a:endParaRPr lang="en-US" dirty="0"/>
          </a:p>
          <a:p>
            <a:pPr lvl="1"/>
            <a:r>
              <a:rPr lang="en-US" dirty="0">
                <a:hlinkClick r:id="rId5" tooltip="TRIPOS"/>
              </a:rPr>
              <a:t>TRIPOS</a:t>
            </a:r>
            <a:endParaRPr lang="en-US" dirty="0"/>
          </a:p>
          <a:p>
            <a:pPr lvl="1"/>
            <a:r>
              <a:rPr lang="en-US" dirty="0">
                <a:hlinkClick r:id="rId6" tooltip="UCSD Pascal"/>
              </a:rPr>
              <a:t>UCSD p-System</a:t>
            </a:r>
            <a:r>
              <a:rPr lang="en-US" dirty="0"/>
              <a:t> (</a:t>
            </a:r>
            <a:r>
              <a:rPr lang="en-US" i="1" dirty="0"/>
              <a:t>First released version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hlinkClick r:id="rId7" tooltip="Lisp machine"/>
              </a:rPr>
              <a:t>Lisp machine</a:t>
            </a:r>
            <a:r>
              <a:rPr lang="en-US" dirty="0"/>
              <a:t> (CADR)</a:t>
            </a:r>
          </a:p>
          <a:p>
            <a:pPr lvl="1"/>
            <a:r>
              <a:rPr lang="en-US" dirty="0" smtClean="0"/>
              <a:t>KVM/370– </a:t>
            </a:r>
            <a:r>
              <a:rPr lang="en-US" dirty="0"/>
              <a:t>security retro-fit of IBM VM/370</a:t>
            </a:r>
          </a:p>
          <a:p>
            <a:pPr lvl="1"/>
            <a:r>
              <a:rPr lang="en-US" dirty="0" smtClean="0"/>
              <a:t>KSOS– </a:t>
            </a:r>
            <a:r>
              <a:rPr lang="en-US" dirty="0"/>
              <a:t>secure OS design from Ford Aerospace</a:t>
            </a:r>
          </a:p>
          <a:p>
            <a:pPr lvl="1"/>
            <a:r>
              <a:rPr lang="en-US" dirty="0"/>
              <a:t>MVS/System Extensions (MVS/SE)</a:t>
            </a:r>
          </a:p>
          <a:p>
            <a:r>
              <a:rPr lang="en-US" dirty="0"/>
              <a:t>1979</a:t>
            </a:r>
          </a:p>
          <a:p>
            <a:pPr lvl="1"/>
            <a:r>
              <a:rPr lang="en-US" dirty="0">
                <a:hlinkClick r:id="rId8" tooltip="Atari DOS"/>
              </a:rPr>
              <a:t>Atari DOS</a:t>
            </a:r>
            <a:endParaRPr lang="en-US" dirty="0"/>
          </a:p>
          <a:p>
            <a:pPr lvl="1"/>
            <a:r>
              <a:rPr lang="en-US" dirty="0">
                <a:hlinkClick r:id="rId9" tooltip="PERQ"/>
              </a:rPr>
              <a:t>POS</a:t>
            </a:r>
            <a:endParaRPr lang="en-US" dirty="0"/>
          </a:p>
          <a:p>
            <a:pPr lvl="1"/>
            <a:r>
              <a:rPr lang="en-US" dirty="0">
                <a:hlinkClick r:id="rId10" tooltip="NLTSS"/>
              </a:rPr>
              <a:t>NLTSS</a:t>
            </a:r>
            <a:endParaRPr lang="en-US" dirty="0"/>
          </a:p>
          <a:p>
            <a:pPr lvl="1"/>
            <a:r>
              <a:rPr lang="en-US" dirty="0">
                <a:hlinkClick r:id="rId11" tooltip="UNIX/32V"/>
              </a:rPr>
              <a:t>UNIX/32V</a:t>
            </a:r>
            <a:endParaRPr lang="en-US" dirty="0"/>
          </a:p>
          <a:p>
            <a:pPr lvl="1"/>
            <a:r>
              <a:rPr lang="en-US" dirty="0">
                <a:hlinkClick r:id="rId12" tooltip="Version 7 Unix"/>
              </a:rPr>
              <a:t>Version 7 Unix</a:t>
            </a:r>
            <a:endParaRPr lang="en-US" dirty="0"/>
          </a:p>
          <a:p>
            <a:pPr lvl="1"/>
            <a:r>
              <a:rPr lang="en-US" dirty="0"/>
              <a:t>UCLA Secure </a:t>
            </a:r>
            <a:r>
              <a:rPr lang="en-US" dirty="0" smtClean="0"/>
              <a:t>UNIX– </a:t>
            </a:r>
            <a:r>
              <a:rPr lang="en-US" dirty="0"/>
              <a:t>an early secure UNIX OS based on security kernel</a:t>
            </a:r>
          </a:p>
          <a:p>
            <a:pPr lvl="1"/>
            <a:r>
              <a:rPr lang="en-US" dirty="0"/>
              <a:t>MVS/System Extensions R2 (MVS/SE2)</a:t>
            </a:r>
          </a:p>
        </p:txBody>
      </p:sp>
    </p:spTree>
    <p:extLst>
      <p:ext uri="{BB962C8B-B14F-4D97-AF65-F5344CB8AC3E}">
        <p14:creationId xmlns:p14="http://schemas.microsoft.com/office/powerpoint/2010/main" val="152989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175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It’s 1920.</a:t>
            </a:r>
          </a:p>
          <a:p>
            <a:pPr lvl="1"/>
            <a:r>
              <a:rPr lang="en-US" dirty="0" smtClean="0"/>
              <a:t>You are a mechanical engineer in the US.</a:t>
            </a:r>
          </a:p>
          <a:p>
            <a:pPr lvl="1"/>
            <a:r>
              <a:rPr lang="en-US" dirty="0" smtClean="0"/>
              <a:t>You tell your boss in the morning, “I need a computer this afternoon.”</a:t>
            </a:r>
          </a:p>
          <a:p>
            <a:pPr lvl="1"/>
            <a:r>
              <a:rPr lang="en-US" dirty="0" smtClean="0"/>
              <a:t>What would you expect to see in your office later that day?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35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3336"/>
            <a:ext cx="10515600" cy="920336"/>
          </a:xfrm>
        </p:spPr>
        <p:txBody>
          <a:bodyPr/>
          <a:lstStyle/>
          <a:p>
            <a:pPr algn="ctr"/>
            <a:r>
              <a:rPr lang="en-US" dirty="0" smtClean="0"/>
              <a:t>Summary (1980s)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74643" y="980662"/>
            <a:ext cx="1044271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1980</a:t>
            </a:r>
          </a:p>
          <a:p>
            <a:pPr lvl="1"/>
            <a:r>
              <a:rPr lang="en-US" dirty="0" smtClean="0">
                <a:hlinkClick r:id="rId2" tooltip="86-DOS"/>
              </a:rPr>
              <a:t>86-DOS</a:t>
            </a:r>
            <a:endParaRPr lang="en-US" dirty="0"/>
          </a:p>
          <a:p>
            <a:pPr lvl="1"/>
            <a:r>
              <a:rPr lang="en-US" dirty="0">
                <a:hlinkClick r:id="rId3" tooltip="NewDos/80"/>
              </a:rPr>
              <a:t>NewDos/80</a:t>
            </a:r>
            <a:endParaRPr lang="en-US" dirty="0"/>
          </a:p>
          <a:p>
            <a:pPr lvl="1"/>
            <a:r>
              <a:rPr lang="en-US" dirty="0" smtClean="0">
                <a:hlinkClick r:id="rId4" tooltip="OS-9"/>
              </a:rPr>
              <a:t>OS-9</a:t>
            </a:r>
            <a:endParaRPr lang="en-US" dirty="0"/>
          </a:p>
          <a:p>
            <a:pPr lvl="1"/>
            <a:r>
              <a:rPr lang="en-US" dirty="0"/>
              <a:t>MVS/System Product (MVS/SP) V1</a:t>
            </a:r>
          </a:p>
          <a:p>
            <a:pPr lvl="1"/>
            <a:r>
              <a:rPr lang="en-US" dirty="0">
                <a:hlinkClick r:id="rId5" tooltip="VM (operating system)"/>
              </a:rPr>
              <a:t>Virtual Machine/System Product</a:t>
            </a:r>
            <a:r>
              <a:rPr lang="en-US" dirty="0"/>
              <a:t> (VM/SP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1981</a:t>
            </a:r>
          </a:p>
          <a:p>
            <a:pPr lvl="1"/>
            <a:r>
              <a:rPr lang="en-US" dirty="0">
                <a:hlinkClick r:id="rId6" tooltip="Acorn MOS"/>
              </a:rPr>
              <a:t>Acorn MOS</a:t>
            </a:r>
            <a:endParaRPr lang="en-US" dirty="0"/>
          </a:p>
          <a:p>
            <a:pPr lvl="1"/>
            <a:r>
              <a:rPr lang="en-US" dirty="0">
                <a:hlinkClick r:id="rId7" tooltip="Xinu"/>
              </a:rPr>
              <a:t>Xinu</a:t>
            </a:r>
            <a:r>
              <a:rPr lang="en-US" dirty="0"/>
              <a:t> first release</a:t>
            </a:r>
          </a:p>
          <a:p>
            <a:pPr lvl="1"/>
            <a:r>
              <a:rPr lang="en-US" dirty="0">
                <a:hlinkClick r:id="rId8" tooltip="Business Operating System (software)"/>
              </a:rPr>
              <a:t>Business Operating </a:t>
            </a:r>
            <a:r>
              <a:rPr lang="en-US" dirty="0" smtClean="0">
                <a:hlinkClick r:id="rId8" tooltip="Business Operating System (software)"/>
              </a:rPr>
              <a:t>System</a:t>
            </a:r>
            <a:endParaRPr lang="en-US" dirty="0"/>
          </a:p>
          <a:p>
            <a:pPr lvl="1"/>
            <a:r>
              <a:rPr lang="en-US" dirty="0">
                <a:hlinkClick r:id="rId9" tooltip="IBM PC DOS"/>
              </a:rPr>
              <a:t>PC DOS</a:t>
            </a:r>
            <a:endParaRPr lang="en-US" dirty="0"/>
          </a:p>
          <a:p>
            <a:pPr lvl="1"/>
            <a:r>
              <a:rPr lang="en-US" dirty="0">
                <a:hlinkClick r:id="rId10" tooltip="Pilot (operating system)"/>
              </a:rPr>
              <a:t>Pilot</a:t>
            </a:r>
            <a:r>
              <a:rPr lang="en-US" dirty="0"/>
              <a:t> (</a:t>
            </a:r>
            <a:r>
              <a:rPr lang="en-US" i="1" dirty="0">
                <a:hlinkClick r:id="rId11" tooltip="Xerox Star"/>
              </a:rPr>
              <a:t>Xerox Star</a:t>
            </a:r>
            <a:r>
              <a:rPr lang="en-US" i="1" dirty="0"/>
              <a:t> operating system</a:t>
            </a:r>
            <a:r>
              <a:rPr lang="en-US" dirty="0"/>
              <a:t>)</a:t>
            </a:r>
          </a:p>
          <a:p>
            <a:pPr lvl="1"/>
            <a:r>
              <a:rPr lang="en-US" dirty="0" smtClean="0">
                <a:hlinkClick r:id="rId12" tooltip="MS-DOS"/>
              </a:rPr>
              <a:t>MS-DOS</a:t>
            </a:r>
            <a:endParaRPr lang="en-US" dirty="0"/>
          </a:p>
          <a:p>
            <a:pPr lvl="1"/>
            <a:r>
              <a:rPr lang="en-US" dirty="0">
                <a:hlinkClick r:id="rId13" tooltip="Intel iAPX 432"/>
              </a:rPr>
              <a:t>iMAX</a:t>
            </a:r>
            <a:r>
              <a:rPr lang="en-US" dirty="0"/>
              <a:t> – OS for Intel's </a:t>
            </a:r>
            <a:r>
              <a:rPr lang="en-US" dirty="0" err="1"/>
              <a:t>iAPX</a:t>
            </a:r>
            <a:r>
              <a:rPr lang="en-US" dirty="0"/>
              <a:t> 432 capability machine</a:t>
            </a:r>
          </a:p>
          <a:p>
            <a:r>
              <a:rPr lang="en-US" dirty="0"/>
              <a:t>1982</a:t>
            </a:r>
          </a:p>
          <a:p>
            <a:pPr lvl="1"/>
            <a:r>
              <a:rPr lang="en-US" dirty="0">
                <a:hlinkClick r:id="rId14" tooltip="Commodore DOS"/>
              </a:rPr>
              <a:t>Commodore DOS</a:t>
            </a:r>
            <a:endParaRPr lang="en-US" dirty="0"/>
          </a:p>
          <a:p>
            <a:pPr lvl="1"/>
            <a:r>
              <a:rPr lang="en-US" dirty="0">
                <a:hlinkClick r:id="rId15" tooltip="Logical Disk Operating System (page does not exist)"/>
              </a:rPr>
              <a:t>LDOS</a:t>
            </a:r>
            <a:r>
              <a:rPr lang="en-US" dirty="0"/>
              <a:t> (By Logical Systems, Inc. – for the Radio Shack TRS-80 Models I, II &amp; III)</a:t>
            </a:r>
          </a:p>
          <a:p>
            <a:pPr lvl="1"/>
            <a:r>
              <a:rPr lang="en-US" dirty="0">
                <a:hlinkClick r:id="rId16" tooltip="QNX"/>
              </a:rPr>
              <a:t>QNX</a:t>
            </a:r>
            <a:endParaRPr lang="en-US" dirty="0"/>
          </a:p>
          <a:p>
            <a:pPr lvl="1"/>
            <a:r>
              <a:rPr lang="en-US" dirty="0"/>
              <a:t>Sun UNIX (later </a:t>
            </a:r>
            <a:r>
              <a:rPr lang="en-US" dirty="0">
                <a:hlinkClick r:id="rId17" tooltip="SunOS"/>
              </a:rPr>
              <a:t>SunOS</a:t>
            </a:r>
            <a:r>
              <a:rPr lang="en-US" dirty="0"/>
              <a:t>) 0.7</a:t>
            </a:r>
          </a:p>
          <a:p>
            <a:pPr lvl="1"/>
            <a:r>
              <a:rPr lang="en-US" dirty="0">
                <a:hlinkClick r:id="rId18" tooltip="Ultrix"/>
              </a:rPr>
              <a:t>Ultrix</a:t>
            </a:r>
            <a:endParaRPr lang="en-US" dirty="0"/>
          </a:p>
          <a:p>
            <a:pPr lvl="1"/>
            <a:r>
              <a:rPr lang="en-US" dirty="0">
                <a:hlinkClick r:id="rId19" tooltip="Stratus VOS"/>
              </a:rPr>
              <a:t>Stratus VOS</a:t>
            </a:r>
            <a:r>
              <a:rPr lang="en-US" baseline="30000" dirty="0">
                <a:hlinkClick r:id="rId20"/>
              </a:rPr>
              <a:t>[16</a:t>
            </a:r>
            <a:r>
              <a:rPr lang="en-US" baseline="30000" dirty="0" smtClean="0">
                <a:hlinkClick r:id="rId20"/>
              </a:rPr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08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3336"/>
            <a:ext cx="10515600" cy="920336"/>
          </a:xfrm>
        </p:spPr>
        <p:txBody>
          <a:bodyPr/>
          <a:lstStyle/>
          <a:p>
            <a:pPr algn="ctr"/>
            <a:r>
              <a:rPr lang="en-US" dirty="0" smtClean="0"/>
              <a:t>Summary (1980s) Continue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74643" y="980662"/>
            <a:ext cx="1044271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1983</a:t>
            </a:r>
          </a:p>
          <a:p>
            <a:pPr lvl="1"/>
            <a:r>
              <a:rPr lang="en-US" dirty="0">
                <a:hlinkClick r:id="rId2" tooltip="Apple Lisa"/>
              </a:rPr>
              <a:t>Lisa Office System </a:t>
            </a:r>
            <a:r>
              <a:rPr lang="en-US" dirty="0" smtClean="0">
                <a:hlinkClick r:id="rId2" tooltip="Apple Lisa"/>
              </a:rPr>
              <a:t>7/7</a:t>
            </a:r>
            <a:endParaRPr lang="en-US" dirty="0"/>
          </a:p>
          <a:p>
            <a:pPr lvl="1"/>
            <a:r>
              <a:rPr lang="en-US" dirty="0">
                <a:hlinkClick r:id="rId3" tooltip="GNU"/>
              </a:rPr>
              <a:t>GNU</a:t>
            </a:r>
            <a:r>
              <a:rPr lang="en-US" dirty="0"/>
              <a:t> (</a:t>
            </a:r>
            <a:r>
              <a:rPr lang="en-US" i="1" dirty="0"/>
              <a:t>project start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hlinkClick r:id="rId4" tooltip="NetWare"/>
              </a:rPr>
              <a:t>Novell NetWare</a:t>
            </a:r>
            <a:r>
              <a:rPr lang="en-US" dirty="0"/>
              <a:t> (</a:t>
            </a:r>
            <a:r>
              <a:rPr lang="en-US" dirty="0">
                <a:hlinkClick r:id="rId5" tooltip="Novell S-Net"/>
              </a:rPr>
              <a:t>S-Net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hlinkClick r:id="rId6" tooltip="ProDOS"/>
              </a:rPr>
              <a:t>ProDOS</a:t>
            </a:r>
            <a:endParaRPr lang="en-US" dirty="0"/>
          </a:p>
          <a:p>
            <a:pPr lvl="1"/>
            <a:r>
              <a:rPr lang="en-US" dirty="0">
                <a:hlinkClick r:id="rId7" tooltip="SunOS"/>
              </a:rPr>
              <a:t>SunOS</a:t>
            </a:r>
            <a:r>
              <a:rPr lang="en-US" dirty="0"/>
              <a:t> </a:t>
            </a:r>
            <a:r>
              <a:rPr lang="en-US" dirty="0" smtClean="0"/>
              <a:t>1.0</a:t>
            </a:r>
          </a:p>
          <a:p>
            <a:r>
              <a:rPr lang="en-US" dirty="0"/>
              <a:t>1984</a:t>
            </a:r>
          </a:p>
          <a:p>
            <a:pPr lvl="1"/>
            <a:r>
              <a:rPr lang="en-US" dirty="0">
                <a:hlinkClick r:id="rId8" tooltip="Classic Mac OS"/>
              </a:rPr>
              <a:t>Mac OS</a:t>
            </a:r>
            <a:r>
              <a:rPr lang="en-US" dirty="0"/>
              <a:t> (</a:t>
            </a:r>
            <a:r>
              <a:rPr lang="en-US" i="1" dirty="0"/>
              <a:t>System 1.0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hlinkClick r:id="rId9" tooltip="MSX-DOS"/>
              </a:rPr>
              <a:t>MSX-DOS</a:t>
            </a:r>
            <a:endParaRPr lang="en-US" dirty="0"/>
          </a:p>
          <a:p>
            <a:pPr lvl="1"/>
            <a:r>
              <a:rPr lang="en-US" dirty="0">
                <a:hlinkClick r:id="rId10" tooltip="Sinclair QDOS"/>
              </a:rPr>
              <a:t>Sinclair QDOS</a:t>
            </a:r>
            <a:endParaRPr lang="en-US" dirty="0"/>
          </a:p>
          <a:p>
            <a:pPr lvl="1"/>
            <a:r>
              <a:rPr lang="en-US" dirty="0">
                <a:hlinkClick r:id="rId11" tooltip="QNX"/>
              </a:rPr>
              <a:t>QNX</a:t>
            </a:r>
            <a:endParaRPr lang="en-US" dirty="0"/>
          </a:p>
          <a:p>
            <a:pPr lvl="1"/>
            <a:r>
              <a:rPr lang="en-US" dirty="0" smtClean="0">
                <a:hlinkClick r:id="rId12" tooltip="VM (operating system)"/>
              </a:rPr>
              <a:t>Virtual </a:t>
            </a:r>
            <a:r>
              <a:rPr lang="en-US" dirty="0">
                <a:hlinkClick r:id="rId12" tooltip="VM (operating system)"/>
              </a:rPr>
              <a:t>Machine/Extended Architecture Migration Assistance</a:t>
            </a:r>
            <a:r>
              <a:rPr lang="en-US" dirty="0"/>
              <a:t> (VM/XA MA)</a:t>
            </a:r>
          </a:p>
          <a:p>
            <a:r>
              <a:rPr lang="en-US" dirty="0"/>
              <a:t>1985</a:t>
            </a:r>
          </a:p>
          <a:p>
            <a:pPr lvl="1"/>
            <a:r>
              <a:rPr lang="en-US" dirty="0">
                <a:hlinkClick r:id="rId13" tooltip="Windows 1.0"/>
              </a:rPr>
              <a:t>Windows 1.0</a:t>
            </a:r>
            <a:endParaRPr lang="en-US" dirty="0"/>
          </a:p>
          <a:p>
            <a:pPr lvl="1"/>
            <a:r>
              <a:rPr lang="en-US" dirty="0" smtClean="0">
                <a:hlinkClick r:id="rId14" tooltip="MIPS RISC/os"/>
              </a:rPr>
              <a:t>MIPS </a:t>
            </a:r>
            <a:r>
              <a:rPr lang="en-US" dirty="0">
                <a:hlinkClick r:id="rId14" tooltip="MIPS RISC/os"/>
              </a:rPr>
              <a:t>RISC/os</a:t>
            </a:r>
            <a:endParaRPr lang="en-US" dirty="0"/>
          </a:p>
          <a:p>
            <a:pPr lvl="1"/>
            <a:r>
              <a:rPr lang="en-US" dirty="0" smtClean="0">
                <a:hlinkClick r:id="rId7" tooltip="SunOS"/>
              </a:rPr>
              <a:t>SunOS</a:t>
            </a:r>
            <a:r>
              <a:rPr lang="en-US" dirty="0"/>
              <a:t> 2.0</a:t>
            </a:r>
          </a:p>
          <a:p>
            <a:pPr lvl="1"/>
            <a:r>
              <a:rPr lang="en-US" dirty="0">
                <a:hlinkClick r:id="rId15" tooltip="Research Unix"/>
              </a:rPr>
              <a:t>Version 8 Unix</a:t>
            </a:r>
            <a:endParaRPr lang="en-US" dirty="0"/>
          </a:p>
          <a:p>
            <a:pPr lvl="1"/>
            <a:r>
              <a:rPr lang="en-US" dirty="0">
                <a:hlinkClick r:id="rId13" tooltip="Windows 1.0"/>
              </a:rPr>
              <a:t>Windows 1.01</a:t>
            </a:r>
            <a:endParaRPr lang="en-US" dirty="0"/>
          </a:p>
          <a:p>
            <a:pPr lvl="1"/>
            <a:r>
              <a:rPr lang="en-US" dirty="0">
                <a:hlinkClick r:id="rId16" tooltip="Xenix"/>
              </a:rPr>
              <a:t>Xenix</a:t>
            </a:r>
            <a:r>
              <a:rPr lang="en-US" dirty="0"/>
              <a:t> 2.0</a:t>
            </a:r>
          </a:p>
          <a:p>
            <a:pPr lvl="1"/>
            <a:r>
              <a:rPr lang="en-US" dirty="0">
                <a:hlinkClick r:id="rId12" tooltip="VM (operating system)"/>
              </a:rPr>
              <a:t>Virtual Machine/Extended Architecture System Facility</a:t>
            </a:r>
            <a:r>
              <a:rPr lang="en-US" dirty="0"/>
              <a:t> (VM/XA SF)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4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1310"/>
          </a:xfrm>
        </p:spPr>
        <p:txBody>
          <a:bodyPr/>
          <a:lstStyle/>
          <a:p>
            <a:pPr algn="ctr"/>
            <a:r>
              <a:rPr lang="en-US" dirty="0"/>
              <a:t>Summary (1980s) Continue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232452"/>
            <a:ext cx="10515600" cy="5625548"/>
          </a:xfrm>
        </p:spPr>
        <p:txBody>
          <a:bodyPr vert="horz">
            <a:noAutofit/>
          </a:bodyPr>
          <a:lstStyle/>
          <a:p>
            <a:r>
              <a:rPr lang="en-US" dirty="0"/>
              <a:t>1986</a:t>
            </a:r>
          </a:p>
          <a:p>
            <a:pPr lvl="1"/>
            <a:r>
              <a:rPr lang="en-US" dirty="0">
                <a:hlinkClick r:id="rId2" tooltip="IBM AIX"/>
              </a:rPr>
              <a:t>AIX</a:t>
            </a:r>
            <a:r>
              <a:rPr lang="en-US" dirty="0"/>
              <a:t> </a:t>
            </a:r>
            <a:r>
              <a:rPr lang="en-US" dirty="0" smtClean="0"/>
              <a:t>1.0</a:t>
            </a:r>
            <a:endParaRPr lang="en-US" dirty="0"/>
          </a:p>
          <a:p>
            <a:pPr lvl="1"/>
            <a:r>
              <a:rPr lang="en-US" dirty="0">
                <a:hlinkClick r:id="rId3" tooltip="HP-UX"/>
              </a:rPr>
              <a:t>HP-UX</a:t>
            </a:r>
            <a:endParaRPr lang="en-US" dirty="0"/>
          </a:p>
          <a:p>
            <a:pPr lvl="1"/>
            <a:r>
              <a:rPr lang="en-US" dirty="0">
                <a:hlinkClick r:id="rId4" tooltip="SunOS"/>
              </a:rPr>
              <a:t>SunOS</a:t>
            </a:r>
            <a:r>
              <a:rPr lang="en-US" dirty="0"/>
              <a:t> </a:t>
            </a:r>
            <a:r>
              <a:rPr lang="en-US" dirty="0" smtClean="0"/>
              <a:t>3.0</a:t>
            </a:r>
            <a:endParaRPr lang="en-US" dirty="0"/>
          </a:p>
          <a:p>
            <a:pPr lvl="1"/>
            <a:r>
              <a:rPr lang="en-US" dirty="0">
                <a:hlinkClick r:id="rId5" tooltip="Research Unix"/>
              </a:rPr>
              <a:t>Version 9 </a:t>
            </a:r>
            <a:r>
              <a:rPr lang="en-US" dirty="0" smtClean="0">
                <a:hlinkClick r:id="rId5" tooltip="Research Unix"/>
              </a:rPr>
              <a:t>Unix</a:t>
            </a:r>
            <a:endParaRPr lang="en-US" dirty="0" smtClean="0"/>
          </a:p>
          <a:p>
            <a:pPr lvl="1"/>
            <a:r>
              <a:rPr lang="en-US" dirty="0" smtClean="0"/>
              <a:t>Cronus </a:t>
            </a:r>
            <a:r>
              <a:rPr lang="en-US" dirty="0"/>
              <a:t>distributed </a:t>
            </a:r>
            <a:r>
              <a:rPr lang="en-US" dirty="0" smtClean="0"/>
              <a:t>OS</a:t>
            </a:r>
            <a:endParaRPr lang="en-US" dirty="0"/>
          </a:p>
          <a:p>
            <a:r>
              <a:rPr lang="en-US" dirty="0"/>
              <a:t>1987</a:t>
            </a:r>
          </a:p>
          <a:p>
            <a:pPr lvl="1"/>
            <a:r>
              <a:rPr lang="en-US" dirty="0" smtClean="0">
                <a:hlinkClick r:id="rId6" tooltip="RISC OS"/>
              </a:rPr>
              <a:t>Arthur</a:t>
            </a:r>
            <a:endParaRPr lang="en-US" dirty="0"/>
          </a:p>
          <a:p>
            <a:pPr lvl="1"/>
            <a:r>
              <a:rPr lang="en-US" dirty="0">
                <a:hlinkClick r:id="rId7" tooltip="IRIX"/>
              </a:rPr>
              <a:t>IRIX</a:t>
            </a:r>
            <a:r>
              <a:rPr lang="en-US" dirty="0"/>
              <a:t> (</a:t>
            </a:r>
            <a:r>
              <a:rPr lang="en-US" i="1" dirty="0"/>
              <a:t>3.0 is first SGI version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hlinkClick r:id="rId8" tooltip="MINIX"/>
              </a:rPr>
              <a:t>MINIX</a:t>
            </a:r>
            <a:r>
              <a:rPr lang="en-US" dirty="0"/>
              <a:t> 1.0</a:t>
            </a:r>
          </a:p>
          <a:p>
            <a:pPr lvl="1"/>
            <a:r>
              <a:rPr lang="en-US" dirty="0" smtClean="0">
                <a:hlinkClick r:id="rId9" tooltip="OS/2"/>
              </a:rPr>
              <a:t>OS/2</a:t>
            </a:r>
            <a:r>
              <a:rPr lang="en-US" dirty="0"/>
              <a:t> (1.0)</a:t>
            </a:r>
          </a:p>
          <a:p>
            <a:pPr lvl="1"/>
            <a:r>
              <a:rPr lang="en-US" dirty="0">
                <a:hlinkClick r:id="rId10" tooltip="PC-MOS/386"/>
              </a:rPr>
              <a:t>PC-MOS/386</a:t>
            </a:r>
            <a:endParaRPr lang="en-US" dirty="0"/>
          </a:p>
          <a:p>
            <a:pPr lvl="1"/>
            <a:r>
              <a:rPr lang="en-US" dirty="0">
                <a:hlinkClick r:id="rId11" tooltip="Windows 2.0"/>
              </a:rPr>
              <a:t>Windows 2.0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48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1310"/>
          </a:xfrm>
        </p:spPr>
        <p:txBody>
          <a:bodyPr/>
          <a:lstStyle/>
          <a:p>
            <a:pPr algn="ctr"/>
            <a:r>
              <a:rPr lang="en-US" dirty="0"/>
              <a:t>Summary (1980s) Continue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232452"/>
            <a:ext cx="10515600" cy="5625548"/>
          </a:xfrm>
        </p:spPr>
        <p:txBody>
          <a:bodyPr vert="horz">
            <a:noAutofit/>
          </a:bodyPr>
          <a:lstStyle/>
          <a:p>
            <a:r>
              <a:rPr lang="en-US" dirty="0"/>
              <a:t>1988</a:t>
            </a:r>
          </a:p>
          <a:p>
            <a:pPr lvl="1"/>
            <a:r>
              <a:rPr lang="en-US" dirty="0">
                <a:hlinkClick r:id="rId2" tooltip="A/UX"/>
              </a:rPr>
              <a:t>A/UX</a:t>
            </a:r>
            <a:r>
              <a:rPr lang="en-US" dirty="0"/>
              <a:t> (Apple Computer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>
                <a:hlinkClick r:id="rId3" tooltip="LynxOS"/>
              </a:rPr>
              <a:t>LynxOS</a:t>
            </a:r>
            <a:endParaRPr lang="en-US" dirty="0"/>
          </a:p>
          <a:p>
            <a:pPr lvl="1"/>
            <a:r>
              <a:rPr lang="en-US" dirty="0">
                <a:hlinkClick r:id="rId4" tooltip="CP/M"/>
              </a:rPr>
              <a:t>CP/M</a:t>
            </a:r>
            <a:r>
              <a:rPr lang="en-US" dirty="0"/>
              <a:t> rebranded as </a:t>
            </a:r>
            <a:r>
              <a:rPr lang="en-US" dirty="0">
                <a:hlinkClick r:id="rId5" tooltip="DR-DOS"/>
              </a:rPr>
              <a:t>DR-DOS</a:t>
            </a:r>
            <a:endParaRPr lang="en-US" dirty="0"/>
          </a:p>
          <a:p>
            <a:pPr lvl="1"/>
            <a:r>
              <a:rPr lang="en-US" dirty="0">
                <a:hlinkClick r:id="rId6" tooltip="Classic Mac OS"/>
              </a:rPr>
              <a:t>Mac OS</a:t>
            </a:r>
            <a:r>
              <a:rPr lang="en-US" dirty="0"/>
              <a:t> (</a:t>
            </a:r>
            <a:r>
              <a:rPr lang="en-US" i="1" dirty="0">
                <a:hlinkClick r:id="rId7" tooltip="System 6"/>
              </a:rPr>
              <a:t>System 6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MVS/Enterprise Systems Architecture (MVS/ESA)</a:t>
            </a:r>
          </a:p>
          <a:p>
            <a:pPr lvl="1"/>
            <a:r>
              <a:rPr lang="en-US" dirty="0" smtClean="0">
                <a:hlinkClick r:id="rId8" tooltip="SunOS"/>
              </a:rPr>
              <a:t>SunOS</a:t>
            </a:r>
            <a:r>
              <a:rPr lang="en-US" dirty="0"/>
              <a:t> </a:t>
            </a:r>
            <a:r>
              <a:rPr lang="en-US" dirty="0" smtClean="0"/>
              <a:t>4.0</a:t>
            </a:r>
            <a:endParaRPr lang="en-US" dirty="0"/>
          </a:p>
          <a:p>
            <a:pPr lvl="1"/>
            <a:r>
              <a:rPr lang="en-US" dirty="0" smtClean="0">
                <a:hlinkClick r:id="rId9" tooltip="VM (operating system)"/>
              </a:rPr>
              <a:t>Virtual </a:t>
            </a:r>
            <a:r>
              <a:rPr lang="en-US" dirty="0">
                <a:hlinkClick r:id="rId9" tooltip="VM (operating system)"/>
              </a:rPr>
              <a:t>Machine/Extended Architecture System Product</a:t>
            </a:r>
            <a:r>
              <a:rPr lang="en-US" dirty="0"/>
              <a:t> (VM/XA SP)</a:t>
            </a:r>
          </a:p>
          <a:p>
            <a:r>
              <a:rPr lang="en-US" dirty="0" smtClean="0"/>
              <a:t>1989</a:t>
            </a:r>
            <a:endParaRPr lang="en-US" dirty="0"/>
          </a:p>
          <a:p>
            <a:pPr lvl="1"/>
            <a:r>
              <a:rPr lang="en-US" dirty="0" smtClean="0">
                <a:hlinkClick r:id="rId10" tooltip="RISC OS"/>
              </a:rPr>
              <a:t>RISC </a:t>
            </a:r>
            <a:r>
              <a:rPr lang="en-US" dirty="0">
                <a:hlinkClick r:id="rId10" tooltip="RISC OS"/>
              </a:rPr>
              <a:t>OS</a:t>
            </a:r>
            <a:r>
              <a:rPr lang="en-US" dirty="0"/>
              <a:t> (</a:t>
            </a:r>
            <a:r>
              <a:rPr lang="en-US" i="1" dirty="0"/>
              <a:t>First release was to be called Arthur 2, but was renamed to RISC OS 2, and was first sold as RISC OS 2.00 in April 1989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>
                <a:hlinkClick r:id="rId11" tooltip="Research Unix"/>
              </a:rPr>
              <a:t>Version 10 Unix</a:t>
            </a:r>
            <a:endParaRPr lang="en-US" dirty="0"/>
          </a:p>
          <a:p>
            <a:pPr lvl="1"/>
            <a:r>
              <a:rPr lang="en-US" dirty="0">
                <a:hlinkClick r:id="rId12" tooltip="Xenix"/>
              </a:rPr>
              <a:t>Xenix</a:t>
            </a:r>
            <a:r>
              <a:rPr lang="en-US" dirty="0"/>
              <a:t> 2.3.4 (</a:t>
            </a:r>
            <a:r>
              <a:rPr lang="en-US" i="1" dirty="0"/>
              <a:t>Last stable release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12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919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Summary (</a:t>
            </a:r>
            <a:r>
              <a:rPr lang="en-US" dirty="0" smtClean="0"/>
              <a:t>1990s</a:t>
            </a:r>
            <a:r>
              <a:rPr lang="en-US" dirty="0"/>
              <a:t>) 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034322"/>
            <a:ext cx="10515600" cy="5823677"/>
          </a:xfrm>
        </p:spPr>
        <p:txBody>
          <a:bodyPr vert="horz">
            <a:normAutofit fontScale="55000" lnSpcReduction="20000"/>
          </a:bodyPr>
          <a:lstStyle/>
          <a:p>
            <a:r>
              <a:rPr lang="en-US" dirty="0" smtClean="0"/>
              <a:t>1990</a:t>
            </a:r>
            <a:endParaRPr lang="en-US" dirty="0"/>
          </a:p>
          <a:p>
            <a:pPr lvl="1"/>
            <a:r>
              <a:rPr lang="en-US" dirty="0">
                <a:hlinkClick r:id="rId2" tooltip="OS/2"/>
              </a:rPr>
              <a:t>OS/2</a:t>
            </a:r>
            <a:r>
              <a:rPr lang="en-US" dirty="0"/>
              <a:t> </a:t>
            </a:r>
            <a:r>
              <a:rPr lang="en-US" dirty="0" smtClean="0"/>
              <a:t>1.3</a:t>
            </a:r>
          </a:p>
          <a:p>
            <a:pPr lvl="1"/>
            <a:r>
              <a:rPr lang="en-US" dirty="0" smtClean="0">
                <a:hlinkClick r:id="rId3" tooltip="Windows 3.0"/>
              </a:rPr>
              <a:t>Windows 3.0</a:t>
            </a:r>
            <a:endParaRPr lang="en-US" dirty="0"/>
          </a:p>
          <a:p>
            <a:pPr lvl="1"/>
            <a:r>
              <a:rPr lang="en-US" dirty="0">
                <a:hlinkClick r:id="rId4" tooltip="VM (operating system)"/>
              </a:rPr>
              <a:t>Virtual Machine/Enterprise Systems Architecture</a:t>
            </a:r>
            <a:r>
              <a:rPr lang="en-US" dirty="0"/>
              <a:t> (VM/XA </a:t>
            </a:r>
            <a:r>
              <a:rPr lang="en-US" dirty="0" smtClean="0"/>
              <a:t>ESA</a:t>
            </a:r>
            <a:r>
              <a:rPr lang="en-US" dirty="0"/>
              <a:t>)</a:t>
            </a:r>
          </a:p>
          <a:p>
            <a:r>
              <a:rPr lang="en-US" dirty="0"/>
              <a:t>1991</a:t>
            </a:r>
          </a:p>
          <a:p>
            <a:pPr lvl="1"/>
            <a:r>
              <a:rPr lang="en-US" dirty="0">
                <a:hlinkClick r:id="rId5" tooltip="Linux kernel"/>
              </a:rPr>
              <a:t>Linux</a:t>
            </a:r>
            <a:r>
              <a:rPr lang="en-US" dirty="0"/>
              <a:t> 0.01-0.1</a:t>
            </a:r>
          </a:p>
          <a:p>
            <a:pPr lvl="1"/>
            <a:r>
              <a:rPr lang="en-US" dirty="0">
                <a:hlinkClick r:id="rId6" tooltip="Classic Mac OS"/>
              </a:rPr>
              <a:t>Mac OS</a:t>
            </a:r>
            <a:r>
              <a:rPr lang="en-US" dirty="0"/>
              <a:t> (</a:t>
            </a:r>
            <a:r>
              <a:rPr lang="en-US" i="1" dirty="0">
                <a:hlinkClick r:id="rId7" tooltip="System 7"/>
              </a:rPr>
              <a:t>System 7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hlinkClick r:id="rId8" tooltip="MINIX"/>
              </a:rPr>
              <a:t>MINIX</a:t>
            </a:r>
            <a:r>
              <a:rPr lang="en-US" dirty="0"/>
              <a:t> 1.5</a:t>
            </a:r>
          </a:p>
          <a:p>
            <a:pPr lvl="1"/>
            <a:r>
              <a:rPr lang="en-US" dirty="0" smtClean="0">
                <a:hlinkClick r:id="rId9" tooltip="RISC OS"/>
              </a:rPr>
              <a:t>RISC </a:t>
            </a:r>
            <a:r>
              <a:rPr lang="en-US" dirty="0">
                <a:hlinkClick r:id="rId9" tooltip="RISC OS"/>
              </a:rPr>
              <a:t>OS</a:t>
            </a:r>
            <a:r>
              <a:rPr lang="en-US" dirty="0"/>
              <a:t> 3</a:t>
            </a:r>
            <a:r>
              <a:rPr lang="en-US" baseline="30000" dirty="0">
                <a:hlinkClick r:id="rId10"/>
              </a:rPr>
              <a:t>[25]</a:t>
            </a:r>
            <a:endParaRPr lang="en-US" dirty="0"/>
          </a:p>
          <a:p>
            <a:pPr lvl="1"/>
            <a:r>
              <a:rPr lang="en-US" dirty="0"/>
              <a:t>Trusted </a:t>
            </a:r>
            <a:r>
              <a:rPr lang="en-US" dirty="0" err="1"/>
              <a:t>Xenix</a:t>
            </a:r>
            <a:r>
              <a:rPr lang="en-US" baseline="30000" dirty="0">
                <a:hlinkClick r:id="rId11"/>
              </a:rPr>
              <a:t>[26]</a:t>
            </a:r>
            <a:r>
              <a:rPr lang="en-US" dirty="0"/>
              <a:t> – rewritten &amp; security enhanced </a:t>
            </a:r>
            <a:r>
              <a:rPr lang="en-US" dirty="0" err="1"/>
              <a:t>Xenix</a:t>
            </a:r>
            <a:r>
              <a:rPr lang="en-US" dirty="0"/>
              <a:t> evaluated at </a:t>
            </a:r>
            <a:r>
              <a:rPr lang="en-US" dirty="0">
                <a:hlinkClick r:id="rId12" tooltip="Trusted Computer System Evaluation Criteria"/>
              </a:rPr>
              <a:t>TCSEC</a:t>
            </a:r>
            <a:r>
              <a:rPr lang="en-US" dirty="0"/>
              <a:t> B2-class</a:t>
            </a:r>
          </a:p>
          <a:p>
            <a:pPr lvl="1"/>
            <a:r>
              <a:rPr lang="en-US" dirty="0">
                <a:hlinkClick r:id="rId13" tooltip="Amoeba (operating system)"/>
              </a:rPr>
              <a:t>Amoeba</a:t>
            </a:r>
            <a:r>
              <a:rPr lang="en-US" dirty="0"/>
              <a:t> – microkernel-based, POSIX-compliant, distributed OS</a:t>
            </a:r>
          </a:p>
          <a:p>
            <a:r>
              <a:rPr lang="en-US" dirty="0"/>
              <a:t>1992</a:t>
            </a:r>
          </a:p>
          <a:p>
            <a:pPr lvl="1"/>
            <a:r>
              <a:rPr lang="en-US" dirty="0">
                <a:hlinkClick r:id="rId14" tooltip="386BSD"/>
              </a:rPr>
              <a:t>386BSD</a:t>
            </a:r>
            <a:r>
              <a:rPr lang="en-US" dirty="0"/>
              <a:t> 0.1</a:t>
            </a:r>
          </a:p>
          <a:p>
            <a:pPr lvl="1"/>
            <a:r>
              <a:rPr lang="en-US" dirty="0">
                <a:hlinkClick r:id="rId15" tooltip="AmigaOS"/>
              </a:rPr>
              <a:t>AmigaOS</a:t>
            </a:r>
            <a:r>
              <a:rPr lang="en-US" dirty="0"/>
              <a:t> 3.0</a:t>
            </a:r>
          </a:p>
          <a:p>
            <a:pPr lvl="1"/>
            <a:r>
              <a:rPr lang="en-US" dirty="0">
                <a:hlinkClick r:id="rId16" tooltip="Amiga Unix"/>
              </a:rPr>
              <a:t>Amiga Unix</a:t>
            </a:r>
            <a:r>
              <a:rPr lang="en-US" dirty="0"/>
              <a:t> 2.01 (</a:t>
            </a:r>
            <a:r>
              <a:rPr lang="en-US" i="1" dirty="0"/>
              <a:t>Latest stable release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>
                <a:hlinkClick r:id="rId17" tooltip="Solaris (operating system)"/>
              </a:rPr>
              <a:t>Solaris</a:t>
            </a:r>
            <a:r>
              <a:rPr lang="en-US" dirty="0"/>
              <a:t> 2.0 (</a:t>
            </a:r>
            <a:r>
              <a:rPr lang="en-US" i="1" dirty="0"/>
              <a:t>Successor to SunOS 4.x; based on SVR4 instead of BSD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hlinkClick r:id="rId18" tooltip="OpenVMS"/>
              </a:rPr>
              <a:t>OpenVMS</a:t>
            </a:r>
            <a:r>
              <a:rPr lang="en-US" dirty="0"/>
              <a:t> V1.0 (</a:t>
            </a:r>
            <a:r>
              <a:rPr lang="en-US" i="1" dirty="0"/>
              <a:t>First OpenVMS AXP (Alpha) specific version, November 1992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hlinkClick r:id="rId2" tooltip="OS/2"/>
              </a:rPr>
              <a:t>OS/2</a:t>
            </a:r>
            <a:r>
              <a:rPr lang="en-US" dirty="0"/>
              <a:t> 2.0 (First i386 32-bit based version)</a:t>
            </a:r>
          </a:p>
          <a:p>
            <a:pPr lvl="1"/>
            <a:r>
              <a:rPr lang="en-US" dirty="0" smtClean="0">
                <a:hlinkClick r:id="rId19" tooltip="Windows 3.1"/>
              </a:rPr>
              <a:t>Windows </a:t>
            </a:r>
            <a:r>
              <a:rPr lang="en-US" dirty="0">
                <a:hlinkClick r:id="rId19" tooltip="Windows 3.1"/>
              </a:rPr>
              <a:t>3.1</a:t>
            </a:r>
            <a:endParaRPr lang="en-US" dirty="0"/>
          </a:p>
          <a:p>
            <a:r>
              <a:rPr lang="en-US" dirty="0" smtClean="0"/>
              <a:t>1993</a:t>
            </a:r>
            <a:endParaRPr lang="en-US" dirty="0"/>
          </a:p>
          <a:p>
            <a:pPr lvl="1"/>
            <a:r>
              <a:rPr lang="en-US" dirty="0">
                <a:hlinkClick r:id="rId20" tooltip="FreeBSD"/>
              </a:rPr>
              <a:t>FreeBSD</a:t>
            </a:r>
            <a:endParaRPr lang="en-US" dirty="0"/>
          </a:p>
          <a:p>
            <a:pPr lvl="1"/>
            <a:r>
              <a:rPr lang="en-US" dirty="0">
                <a:hlinkClick r:id="rId21" tooltip="NetBSD"/>
              </a:rPr>
              <a:t>NetBSD</a:t>
            </a:r>
            <a:endParaRPr lang="en-US" dirty="0"/>
          </a:p>
          <a:p>
            <a:pPr lvl="1"/>
            <a:r>
              <a:rPr lang="en-US" dirty="0">
                <a:hlinkClick r:id="rId22" tooltip="Newton OS"/>
              </a:rPr>
              <a:t>Newton OS</a:t>
            </a:r>
            <a:endParaRPr lang="en-US" dirty="0"/>
          </a:p>
          <a:p>
            <a:pPr lvl="1"/>
            <a:r>
              <a:rPr lang="en-US" dirty="0">
                <a:hlinkClick r:id="rId23" tooltip="Windows NT 3.1"/>
              </a:rPr>
              <a:t>Windows NT 3.1</a:t>
            </a:r>
            <a:r>
              <a:rPr lang="en-US" dirty="0"/>
              <a:t> (</a:t>
            </a:r>
            <a:r>
              <a:rPr lang="en-US" i="1" dirty="0"/>
              <a:t>First Windows NT kernel public release</a:t>
            </a:r>
            <a:r>
              <a:rPr lang="en-US" dirty="0"/>
              <a:t>)</a:t>
            </a:r>
          </a:p>
          <a:p>
            <a:pPr lvl="1"/>
            <a:r>
              <a:rPr lang="en-US" dirty="0" smtClean="0">
                <a:hlinkClick r:id="rId24" tooltip="4690 Operating System"/>
              </a:rPr>
              <a:t>IBM </a:t>
            </a:r>
            <a:r>
              <a:rPr lang="en-US" dirty="0">
                <a:hlinkClick r:id="rId24" tooltip="4690 Operating System"/>
              </a:rPr>
              <a:t>4690 Operating System</a:t>
            </a:r>
            <a:endParaRPr lang="en-US" dirty="0"/>
          </a:p>
          <a:p>
            <a:pPr lvl="1"/>
            <a:r>
              <a:rPr lang="en-US" dirty="0">
                <a:hlinkClick r:id="rId25" tooltip="NetWare"/>
              </a:rPr>
              <a:t>Novell NetWare</a:t>
            </a:r>
            <a:r>
              <a:rPr lang="en-US" dirty="0"/>
              <a:t> 4</a:t>
            </a:r>
          </a:p>
          <a:p>
            <a:pPr lvl="1"/>
            <a:r>
              <a:rPr lang="en-US" dirty="0">
                <a:hlinkClick r:id="rId2" tooltip="OS/2"/>
              </a:rPr>
              <a:t>OS/2</a:t>
            </a:r>
            <a:r>
              <a:rPr lang="en-US" dirty="0"/>
              <a:t> </a:t>
            </a:r>
            <a:r>
              <a:rPr lang="en-US" dirty="0" smtClean="0"/>
              <a:t>2.1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2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9840"/>
            <a:ext cx="10515600" cy="66919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Summary (</a:t>
            </a:r>
            <a:r>
              <a:rPr lang="en-US" dirty="0" smtClean="0"/>
              <a:t>1990s</a:t>
            </a:r>
            <a:r>
              <a:rPr lang="en-US" dirty="0"/>
              <a:t>) </a:t>
            </a:r>
            <a:r>
              <a:rPr lang="en-US" dirty="0" smtClean="0"/>
              <a:t>Continue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809036"/>
            <a:ext cx="10515600" cy="6048963"/>
          </a:xfrm>
        </p:spPr>
        <p:txBody>
          <a:bodyPr vert="horz">
            <a:noAutofit/>
          </a:bodyPr>
          <a:lstStyle/>
          <a:p>
            <a:r>
              <a:rPr lang="en-US" sz="1400" dirty="0"/>
              <a:t>1994</a:t>
            </a:r>
          </a:p>
          <a:p>
            <a:pPr lvl="1"/>
            <a:r>
              <a:rPr lang="en-US" sz="1200" dirty="0" smtClean="0">
                <a:hlinkClick r:id="rId2" tooltip="OS/2"/>
              </a:rPr>
              <a:t>OS/2</a:t>
            </a:r>
            <a:r>
              <a:rPr lang="en-US" sz="1200" dirty="0"/>
              <a:t> 3.0</a:t>
            </a:r>
          </a:p>
          <a:p>
            <a:pPr lvl="1"/>
            <a:r>
              <a:rPr lang="en-US" sz="1200" dirty="0" smtClean="0">
                <a:hlinkClick r:id="rId3" tooltip="Red Hat Linux"/>
              </a:rPr>
              <a:t>Red </a:t>
            </a:r>
            <a:r>
              <a:rPr lang="en-US" sz="1200" dirty="0">
                <a:hlinkClick r:id="rId3" tooltip="Red Hat Linux"/>
              </a:rPr>
              <a:t>Hat</a:t>
            </a:r>
            <a:endParaRPr lang="en-US" sz="1200" dirty="0"/>
          </a:p>
          <a:p>
            <a:r>
              <a:rPr lang="en-US" sz="1400" dirty="0"/>
              <a:t>1995</a:t>
            </a:r>
          </a:p>
          <a:p>
            <a:pPr lvl="1"/>
            <a:r>
              <a:rPr lang="en-US" sz="1200" dirty="0">
                <a:hlinkClick r:id="rId4" tooltip="Tru64 UNIX"/>
              </a:rPr>
              <a:t>Digital UNIX</a:t>
            </a:r>
            <a:r>
              <a:rPr lang="en-US" sz="1200" dirty="0"/>
              <a:t> (</a:t>
            </a:r>
            <a:r>
              <a:rPr lang="en-US" sz="1200" i="1" dirty="0"/>
              <a:t>aka</a:t>
            </a:r>
            <a:r>
              <a:rPr lang="en-US" sz="1200" dirty="0"/>
              <a:t> Tru64 UNIX)</a:t>
            </a:r>
          </a:p>
          <a:p>
            <a:pPr lvl="1"/>
            <a:r>
              <a:rPr lang="en-US" sz="1200" dirty="0">
                <a:hlinkClick r:id="rId5" tooltip="OpenBSD"/>
              </a:rPr>
              <a:t>OpenBSD</a:t>
            </a:r>
            <a:endParaRPr lang="en-US" sz="1200" dirty="0"/>
          </a:p>
          <a:p>
            <a:pPr lvl="1"/>
            <a:r>
              <a:rPr lang="en-US" sz="1200" dirty="0">
                <a:hlinkClick r:id="rId6" tooltip="OS/390"/>
              </a:rPr>
              <a:t>OS/390</a:t>
            </a:r>
            <a:endParaRPr lang="en-US" sz="1200" dirty="0"/>
          </a:p>
          <a:p>
            <a:pPr lvl="1"/>
            <a:r>
              <a:rPr lang="en-US" sz="1200" dirty="0" smtClean="0">
                <a:hlinkClick r:id="rId7" tooltip="Windows 95"/>
              </a:rPr>
              <a:t>Windows </a:t>
            </a:r>
            <a:r>
              <a:rPr lang="en-US" sz="1200" dirty="0">
                <a:hlinkClick r:id="rId7" tooltip="Windows 95"/>
              </a:rPr>
              <a:t>95</a:t>
            </a:r>
            <a:endParaRPr lang="en-US" sz="1200" dirty="0"/>
          </a:p>
          <a:p>
            <a:r>
              <a:rPr lang="en-US" sz="1400" dirty="0"/>
              <a:t>1996</a:t>
            </a:r>
          </a:p>
          <a:p>
            <a:pPr lvl="1"/>
            <a:r>
              <a:rPr lang="en-US" sz="1200" dirty="0">
                <a:hlinkClick r:id="rId8" tooltip="Classic Mac OS"/>
              </a:rPr>
              <a:t>Mac OS 7.6</a:t>
            </a:r>
            <a:r>
              <a:rPr lang="en-US" sz="1200" dirty="0"/>
              <a:t> (</a:t>
            </a:r>
            <a:r>
              <a:rPr lang="en-US" sz="1200" i="1" dirty="0"/>
              <a:t>First officially-named Mac OS</a:t>
            </a:r>
            <a:r>
              <a:rPr lang="en-US" sz="1200" dirty="0"/>
              <a:t>)</a:t>
            </a:r>
          </a:p>
          <a:p>
            <a:pPr lvl="1"/>
            <a:r>
              <a:rPr lang="en-US" sz="1200" dirty="0">
                <a:hlinkClick r:id="rId9" tooltip="Windows NT 4.0"/>
              </a:rPr>
              <a:t>Windows NT </a:t>
            </a:r>
            <a:r>
              <a:rPr lang="en-US" sz="1200" dirty="0" smtClean="0">
                <a:hlinkClick r:id="rId9" tooltip="Windows NT 4.0"/>
              </a:rPr>
              <a:t>4.0</a:t>
            </a:r>
            <a:endParaRPr lang="en-US" sz="1200" dirty="0"/>
          </a:p>
          <a:p>
            <a:pPr lvl="1"/>
            <a:r>
              <a:rPr lang="en-US" sz="1200" dirty="0">
                <a:hlinkClick r:id="rId2" tooltip="OS/2"/>
              </a:rPr>
              <a:t>OS/2</a:t>
            </a:r>
            <a:r>
              <a:rPr lang="en-US" sz="1200" dirty="0"/>
              <a:t> </a:t>
            </a:r>
            <a:r>
              <a:rPr lang="en-US" sz="1200" dirty="0" smtClean="0"/>
              <a:t>4.0</a:t>
            </a:r>
            <a:endParaRPr lang="en-US" sz="1200" dirty="0"/>
          </a:p>
          <a:p>
            <a:pPr lvl="1"/>
            <a:r>
              <a:rPr lang="en-US" sz="1200" dirty="0">
                <a:hlinkClick r:id="rId10" tooltip="Debian"/>
              </a:rPr>
              <a:t>Debian</a:t>
            </a:r>
            <a:r>
              <a:rPr lang="en-US" sz="1200" dirty="0"/>
              <a:t> 1.1</a:t>
            </a:r>
          </a:p>
          <a:p>
            <a:r>
              <a:rPr lang="en-US" sz="1400" dirty="0" smtClean="0"/>
              <a:t>1997</a:t>
            </a:r>
            <a:endParaRPr lang="en-US" sz="1400" dirty="0"/>
          </a:p>
          <a:p>
            <a:pPr lvl="1"/>
            <a:r>
              <a:rPr lang="en-US" sz="1200" dirty="0" smtClean="0">
                <a:hlinkClick r:id="rId11" tooltip="Mac OS 8"/>
              </a:rPr>
              <a:t>Mac </a:t>
            </a:r>
            <a:r>
              <a:rPr lang="en-US" sz="1200" dirty="0">
                <a:hlinkClick r:id="rId11" tooltip="Mac OS 8"/>
              </a:rPr>
              <a:t>OS </a:t>
            </a:r>
            <a:r>
              <a:rPr lang="en-US" sz="1200" dirty="0" smtClean="0">
                <a:hlinkClick r:id="rId11" tooltip="Mac OS 8"/>
              </a:rPr>
              <a:t>8</a:t>
            </a:r>
            <a:endParaRPr lang="en-US" sz="1200" dirty="0"/>
          </a:p>
          <a:p>
            <a:pPr lvl="1"/>
            <a:r>
              <a:rPr lang="en-US" sz="1200" dirty="0">
                <a:hlinkClick r:id="rId12" tooltip="MINIX"/>
              </a:rPr>
              <a:t>MINIX</a:t>
            </a:r>
            <a:r>
              <a:rPr lang="en-US" sz="1200" dirty="0"/>
              <a:t> 2.0</a:t>
            </a:r>
          </a:p>
          <a:p>
            <a:r>
              <a:rPr lang="en-US" sz="1400" dirty="0" smtClean="0"/>
              <a:t>1998</a:t>
            </a:r>
            <a:endParaRPr lang="en-US" sz="1400" dirty="0"/>
          </a:p>
          <a:p>
            <a:pPr lvl="1"/>
            <a:r>
              <a:rPr lang="en-US" sz="1200" dirty="0">
                <a:hlinkClick r:id="rId13" tooltip="Solaris (operating system)"/>
              </a:rPr>
              <a:t>Solaris</a:t>
            </a:r>
            <a:r>
              <a:rPr lang="en-US" sz="1200" dirty="0"/>
              <a:t> 7 (</a:t>
            </a:r>
            <a:r>
              <a:rPr lang="en-US" sz="1200" i="1" dirty="0"/>
              <a:t>first </a:t>
            </a:r>
            <a:r>
              <a:rPr lang="en-US" sz="1200" i="1" dirty="0">
                <a:hlinkClick r:id="rId14" tooltip="64-bit computing"/>
              </a:rPr>
              <a:t>64-bit</a:t>
            </a:r>
            <a:r>
              <a:rPr lang="en-US" sz="1200" i="1" dirty="0"/>
              <a:t> Solaris release – names from this point drop "2.", otherwise would've been Solaris 2.7</a:t>
            </a:r>
            <a:r>
              <a:rPr lang="en-US" sz="1200" dirty="0"/>
              <a:t>)</a:t>
            </a:r>
          </a:p>
          <a:p>
            <a:pPr lvl="1"/>
            <a:r>
              <a:rPr lang="en-US" sz="1200" dirty="0">
                <a:hlinkClick r:id="rId15" tooltip="Windows 98"/>
              </a:rPr>
              <a:t>Windows 98</a:t>
            </a:r>
            <a:endParaRPr lang="en-US" sz="1200" dirty="0"/>
          </a:p>
          <a:p>
            <a:pPr lvl="1"/>
            <a:r>
              <a:rPr lang="en-US" sz="1200" dirty="0" smtClean="0">
                <a:hlinkClick r:id="rId16" tooltip="Novell NetWare"/>
              </a:rPr>
              <a:t>Novell </a:t>
            </a:r>
            <a:r>
              <a:rPr lang="en-US" sz="1200" dirty="0">
                <a:hlinkClick r:id="rId16" tooltip="Novell NetWare"/>
              </a:rPr>
              <a:t>NetWare</a:t>
            </a:r>
            <a:r>
              <a:rPr lang="en-US" sz="1200" dirty="0"/>
              <a:t> 5</a:t>
            </a:r>
          </a:p>
          <a:p>
            <a:r>
              <a:rPr lang="en-US" sz="1400" dirty="0" smtClean="0"/>
              <a:t>1999</a:t>
            </a:r>
            <a:endParaRPr lang="en-US" sz="1400" dirty="0"/>
          </a:p>
          <a:p>
            <a:pPr lvl="1"/>
            <a:r>
              <a:rPr lang="en-US" sz="1200" dirty="0" smtClean="0">
                <a:hlinkClick r:id="rId17" tooltip="Mac OS 9"/>
              </a:rPr>
              <a:t>Mac </a:t>
            </a:r>
            <a:r>
              <a:rPr lang="en-US" sz="1200" dirty="0">
                <a:hlinkClick r:id="rId17" tooltip="Mac OS 9"/>
              </a:rPr>
              <a:t>OS 9</a:t>
            </a:r>
            <a:endParaRPr lang="en-US" sz="1200" dirty="0"/>
          </a:p>
          <a:p>
            <a:pPr lvl="1"/>
            <a:r>
              <a:rPr lang="en-US" sz="1200" dirty="0">
                <a:hlinkClick r:id="rId2" tooltip="OS/2"/>
              </a:rPr>
              <a:t>OS/2</a:t>
            </a:r>
            <a:r>
              <a:rPr lang="en-US" sz="1200" dirty="0"/>
              <a:t> 4.5</a:t>
            </a:r>
          </a:p>
          <a:p>
            <a:pPr lvl="1"/>
            <a:r>
              <a:rPr lang="en-US" sz="1200" dirty="0">
                <a:hlinkClick r:id="rId18" tooltip="Windows 98"/>
              </a:rPr>
              <a:t>Windows 98 (2nd edition)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6117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1850" y="1444488"/>
            <a:ext cx="10515600" cy="2332381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For Summary of 2010 to 2017</a:t>
            </a:r>
            <a:r>
              <a:rPr lang="en-US" sz="4800" dirty="0" smtClean="0"/>
              <a:t>, </a:t>
            </a:r>
            <a:r>
              <a:rPr lang="en-US" sz="4800" dirty="0"/>
              <a:t>file: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>
                <a:solidFill>
                  <a:srgbClr val="FF0000"/>
                </a:solidFill>
              </a:rPr>
              <a:t>OS </a:t>
            </a:r>
            <a:r>
              <a:rPr lang="en-US" sz="4800" dirty="0">
                <a:solidFill>
                  <a:srgbClr val="FF0000"/>
                </a:solidFill>
              </a:rPr>
              <a:t>history </a:t>
            </a:r>
            <a:r>
              <a:rPr lang="en-US" sz="4800" dirty="0" smtClean="0">
                <a:solidFill>
                  <a:srgbClr val="FF0000"/>
                </a:solidFill>
              </a:rPr>
              <a:t>2010-2017</a:t>
            </a:r>
            <a:r>
              <a:rPr lang="en-US" sz="4800" dirty="0" smtClean="0"/>
              <a:t>.</a:t>
            </a:r>
            <a:br>
              <a:rPr lang="en-US" sz="4800" dirty="0" smtClean="0"/>
            </a:br>
            <a:r>
              <a:rPr lang="en-US" sz="4800" dirty="0" smtClean="0"/>
              <a:t>For Full Summary of History of Operating System, file</a:t>
            </a:r>
            <a:r>
              <a:rPr lang="en-US" sz="4800" dirty="0"/>
              <a:t>:</a:t>
            </a:r>
            <a:r>
              <a:rPr lang="en-US" sz="4800" dirty="0" smtClean="0">
                <a:solidFill>
                  <a:srgbClr val="FF0000"/>
                </a:solidFill>
              </a:rPr>
              <a:t> OS history</a:t>
            </a:r>
            <a:r>
              <a:rPr lang="en-US" sz="4800" dirty="0" smtClean="0"/>
              <a:t>. </a:t>
            </a:r>
            <a:endParaRPr lang="en-US" sz="4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Dr. Eng. </a:t>
            </a:r>
            <a:r>
              <a:rPr lang="en-US" dirty="0" err="1" smtClean="0"/>
              <a:t>Wassim</a:t>
            </a:r>
            <a:r>
              <a:rPr lang="en-US" dirty="0" smtClean="0"/>
              <a:t> </a:t>
            </a:r>
            <a:r>
              <a:rPr lang="en-US" dirty="0" smtClean="0"/>
              <a:t>Ahmad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2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638801"/>
            <a:ext cx="8229600" cy="83819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computer room (1940’s NACA, precursor to NASA)</a:t>
            </a:r>
          </a:p>
          <a:p>
            <a:pPr lvl="1"/>
            <a:r>
              <a:rPr lang="en-US" dirty="0" smtClean="0"/>
              <a:t>Often parallel (pipelined or otherwise)</a:t>
            </a:r>
            <a:endParaRPr lang="en-US" dirty="0"/>
          </a:p>
        </p:txBody>
      </p:sp>
      <p:pic>
        <p:nvPicPr>
          <p:cNvPr id="1026" name="Picture 2" descr="File:Human computers - Dryd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1001"/>
            <a:ext cx="6248400" cy="488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56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029201"/>
            <a:ext cx="8229600" cy="1096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http://chsi.harvard.edu/markone/images/HumanComput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57200"/>
            <a:ext cx="7032956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8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Generation (1945-1955): Vacuum Tubes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892826" cy="4351338"/>
          </a:xfrm>
        </p:spPr>
        <p:txBody>
          <a:bodyPr/>
          <a:lstStyle/>
          <a:p>
            <a:r>
              <a:rPr lang="en-US" dirty="0" smtClean="0"/>
              <a:t>What’s a vacuum tube</a:t>
            </a:r>
          </a:p>
          <a:p>
            <a:r>
              <a:rPr lang="en-US" dirty="0" smtClean="0"/>
              <a:t>No OS</a:t>
            </a:r>
          </a:p>
          <a:p>
            <a:r>
              <a:rPr lang="en-US" dirty="0" smtClean="0"/>
              <a:t>No assembly language</a:t>
            </a:r>
          </a:p>
          <a:p>
            <a:r>
              <a:rPr lang="en-US" dirty="0" smtClean="0"/>
              <a:t>Programmed by wires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174" y="1490869"/>
            <a:ext cx="38100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72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762001"/>
            <a:ext cx="8229600" cy="1219200"/>
          </a:xfrm>
        </p:spPr>
        <p:txBody>
          <a:bodyPr/>
          <a:lstStyle/>
          <a:p>
            <a:pPr algn="ctr"/>
            <a:r>
              <a:rPr lang="en-US" dirty="0" smtClean="0"/>
              <a:t>Vacuum Tube's Circuit: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7905" y="1924881"/>
            <a:ext cx="4811025" cy="360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98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8226" y="762001"/>
            <a:ext cx="8832574" cy="1219200"/>
          </a:xfrm>
        </p:spPr>
        <p:txBody>
          <a:bodyPr/>
          <a:lstStyle/>
          <a:p>
            <a:pPr algn="ctr"/>
            <a:r>
              <a:rPr lang="en-US" dirty="0" smtClean="0"/>
              <a:t>Two software engineers, changing wires, hard at work:</a:t>
            </a:r>
            <a:endParaRPr lang="en-US" dirty="0"/>
          </a:p>
        </p:txBody>
      </p:sp>
      <p:pic>
        <p:nvPicPr>
          <p:cNvPr id="2050" name="Picture 2" descr="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898" y="2030897"/>
            <a:ext cx="8540538" cy="360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83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Second Generation (1955-1965): Transistors and Batch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668" y="1825625"/>
            <a:ext cx="6209471" cy="4522924"/>
          </a:xfrm>
        </p:spPr>
        <p:txBody>
          <a:bodyPr>
            <a:normAutofit/>
          </a:bodyPr>
          <a:lstStyle/>
          <a:p>
            <a:r>
              <a:rPr lang="en-US" dirty="0" smtClean="0"/>
              <a:t>Discrete transistors</a:t>
            </a:r>
          </a:p>
          <a:p>
            <a:r>
              <a:rPr lang="en-US" dirty="0" smtClean="0"/>
              <a:t>Mainframes: large and very expensive</a:t>
            </a:r>
          </a:p>
          <a:p>
            <a:r>
              <a:rPr lang="en-US" dirty="0" smtClean="0"/>
              <a:t>Programming:</a:t>
            </a:r>
          </a:p>
          <a:p>
            <a:pPr lvl="1"/>
            <a:r>
              <a:rPr lang="en-US" dirty="0" smtClean="0"/>
              <a:t>Write on paper</a:t>
            </a:r>
          </a:p>
          <a:p>
            <a:pPr lvl="1"/>
            <a:r>
              <a:rPr lang="en-US" dirty="0" smtClean="0"/>
              <a:t>Punch on cards</a:t>
            </a:r>
          </a:p>
          <a:p>
            <a:pPr lvl="1"/>
            <a:r>
              <a:rPr lang="en-US" dirty="0" smtClean="0"/>
              <a:t>Take to operator</a:t>
            </a:r>
            <a:endParaRPr lang="en-US" dirty="0"/>
          </a:p>
          <a:p>
            <a:pPr lvl="2"/>
            <a:r>
              <a:rPr lang="en-US" dirty="0" smtClean="0"/>
              <a:t>Put into card reader</a:t>
            </a:r>
          </a:p>
          <a:p>
            <a:pPr lvl="1"/>
            <a:r>
              <a:rPr lang="en-US" dirty="0" smtClean="0"/>
              <a:t>Program runs</a:t>
            </a:r>
          </a:p>
          <a:p>
            <a:pPr lvl="1"/>
            <a:r>
              <a:rPr lang="en-US" dirty="0" smtClean="0"/>
              <a:t>Output comes out</a:t>
            </a:r>
          </a:p>
          <a:p>
            <a:pPr lvl="1"/>
            <a:r>
              <a:rPr lang="en-US" dirty="0" smtClean="0"/>
              <a:t>Operator takes your output and puts it in a bin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950" y="1570385"/>
            <a:ext cx="354330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296" y="4165778"/>
            <a:ext cx="2607365" cy="130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04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776</Words>
  <Application>Microsoft Macintosh PowerPoint</Application>
  <PresentationFormat>Widescreen</PresentationFormat>
  <Paragraphs>334</Paragraphs>
  <Slides>36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Calibri</vt:lpstr>
      <vt:lpstr>Calibri Light</vt:lpstr>
      <vt:lpstr>Arial</vt:lpstr>
      <vt:lpstr>Office Theme</vt:lpstr>
      <vt:lpstr>Some History</vt:lpstr>
      <vt:lpstr>First Digital Computer</vt:lpstr>
      <vt:lpstr>Computers</vt:lpstr>
      <vt:lpstr>PowerPoint Presentation</vt:lpstr>
      <vt:lpstr>PowerPoint Presentation</vt:lpstr>
      <vt:lpstr>First Generation (1945-1955): Vacuum Tubes</vt:lpstr>
      <vt:lpstr>PowerPoint Presentation</vt:lpstr>
      <vt:lpstr>PowerPoint Presentation</vt:lpstr>
      <vt:lpstr>Second Generation (1955-1965): Transistors and Batch Systems</vt:lpstr>
      <vt:lpstr>PowerPoint Presentation</vt:lpstr>
      <vt:lpstr>PowerPoint Presentation</vt:lpstr>
      <vt:lpstr>Punch Card</vt:lpstr>
      <vt:lpstr>Punch Card Machine</vt:lpstr>
      <vt:lpstr>Third Generation (1965-1980): ICs and Multiprogramming</vt:lpstr>
      <vt:lpstr>PowerPoint Presentation</vt:lpstr>
      <vt:lpstr>1976, Z80 Microprocessor 2.5 upto 6Mhz, 28 pins, 8 bits based.</vt:lpstr>
      <vt:lpstr>PowerPoint Presentation</vt:lpstr>
      <vt:lpstr>PowerPoint Presentation</vt:lpstr>
      <vt:lpstr>The Fourth Generation (1980–Present): Personal Computers</vt:lpstr>
      <vt:lpstr>PowerPoint Presentation</vt:lpstr>
      <vt:lpstr>The Fifth Generation (1990 to present): Mobile Computers</vt:lpstr>
      <vt:lpstr>PowerPoint Presentation</vt:lpstr>
      <vt:lpstr>PowerPoint Presentation</vt:lpstr>
      <vt:lpstr>Summary (1950s)</vt:lpstr>
      <vt:lpstr>Summary (1960s)</vt:lpstr>
      <vt:lpstr>Summary (1960s Continue)</vt:lpstr>
      <vt:lpstr>Summary (1970s)</vt:lpstr>
      <vt:lpstr>Summary (1970s) Continue</vt:lpstr>
      <vt:lpstr>Summary (1970s) Continue</vt:lpstr>
      <vt:lpstr>Summary (1980s)</vt:lpstr>
      <vt:lpstr>Summary (1980s) Continue</vt:lpstr>
      <vt:lpstr>Summary (1980s) Continue</vt:lpstr>
      <vt:lpstr>Summary (1980s) Continue</vt:lpstr>
      <vt:lpstr>Summary (1990s) </vt:lpstr>
      <vt:lpstr>Summary (1990s) Continue</vt:lpstr>
      <vt:lpstr>For Summary of 2010 to 2017, file:  OS history 2010-2017. For Full Summary of History of Operating System, file: OS history.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 History</dc:title>
  <dc:creator>Microsoft Office User</dc:creator>
  <cp:lastModifiedBy>Microsoft Office User</cp:lastModifiedBy>
  <cp:revision>28</cp:revision>
  <dcterms:created xsi:type="dcterms:W3CDTF">2017-10-08T22:11:06Z</dcterms:created>
  <dcterms:modified xsi:type="dcterms:W3CDTF">2017-10-22T21:59:54Z</dcterms:modified>
</cp:coreProperties>
</file>